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notesMasterIdLst>
    <p:notesMasterId r:id="rId18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image" Target="../media/image-5-13.png"/><Relationship Id="rId14" Type="http://schemas.openxmlformats.org/officeDocument/2006/relationships/image" Target="../media/image-5-14.png"/><Relationship Id="rId15" Type="http://schemas.openxmlformats.org/officeDocument/2006/relationships/image" Target="../media/image-5-15.png"/><Relationship Id="rId16" Type="http://schemas.openxmlformats.org/officeDocument/2006/relationships/slideLayout" Target="../slideLayouts/slideLayout1.xml"/><Relationship Id="rId1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182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3152"/>
          </a:xfrm>
          <a:prstGeom prst="rect">
            <a:avLst/>
          </a:prstGeom>
          <a:solidFill>
            <a:srgbClr val="C9A227"/>
          </a:solidFill>
          <a:ln w="12700">
            <a:solidFill>
              <a:srgbClr val="C9A227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rgbClr val="1D4ED8"/>
          </a:solidFill>
          <a:ln w="12700">
            <a:solidFill>
              <a:srgbClr val="1D4ED8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365760" y="182880"/>
            <a:ext cx="5486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400" kern="0" dirty="0">
                <a:solidFill>
                  <a:srgbClr val="C9A227"/>
                </a:solidFill>
              </a:rPr>
              <a:t>M2M SOLUTIONS CONSULTING</a:t>
            </a:r>
            <a:endParaRPr lang="en-US" sz="1300" dirty="0"/>
          </a:p>
        </p:txBody>
      </p:sp>
      <p:sp>
        <p:nvSpPr>
          <p:cNvPr id="5" name="Text 3"/>
          <p:cNvSpPr/>
          <p:nvPr/>
        </p:nvSpPr>
        <p:spPr>
          <a:xfrm>
            <a:off x="365760" y="502920"/>
            <a:ext cx="45720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8899AA"/>
                </a:solidFill>
              </a:rPr>
              <a:t>prezintă</a:t>
            </a:r>
            <a:endParaRPr lang="en-US" sz="1100" dirty="0"/>
          </a:p>
        </p:txBody>
      </p:sp>
      <p:sp>
        <p:nvSpPr>
          <p:cNvPr id="6" name="Text 4"/>
          <p:cNvSpPr/>
          <p:nvPr/>
        </p:nvSpPr>
        <p:spPr>
          <a:xfrm>
            <a:off x="457200" y="1097280"/>
            <a:ext cx="7772400" cy="1691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000" b="1" dirty="0">
                <a:solidFill>
                  <a:srgbClr val="FFFFFF"/>
                </a:solidFill>
              </a:rPr>
              <a:t>Investiții Productive</a:t>
            </a:r>
            <a:endParaRPr lang="en-US" sz="5000" dirty="0"/>
          </a:p>
          <a:p>
            <a:pPr indent="0" marL="0">
              <a:buNone/>
            </a:pPr>
            <a:r>
              <a:rPr lang="en-US" sz="5000" b="1" dirty="0">
                <a:solidFill>
                  <a:srgbClr val="FFFFFF"/>
                </a:solidFill>
              </a:rPr>
              <a:t>pentru IMM-uri</a:t>
            </a:r>
            <a:endParaRPr lang="en-US" sz="5000" dirty="0"/>
          </a:p>
        </p:txBody>
      </p:sp>
      <p:sp>
        <p:nvSpPr>
          <p:cNvPr id="7" name="Text 5"/>
          <p:cNvSpPr/>
          <p:nvPr/>
        </p:nvSpPr>
        <p:spPr>
          <a:xfrm>
            <a:off x="457200" y="2743200"/>
            <a:ext cx="73152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000" dirty="0">
                <a:solidFill>
                  <a:srgbClr val="2563EB"/>
                </a:solidFill>
              </a:rPr>
              <a:t>Finanțate prin Instrumente Financiare</a:t>
            </a:r>
            <a:endParaRPr lang="en-US" sz="2000" dirty="0"/>
          </a:p>
        </p:txBody>
      </p:sp>
      <p:sp>
        <p:nvSpPr>
          <p:cNvPr id="8" name="Shape 6"/>
          <p:cNvSpPr/>
          <p:nvPr/>
        </p:nvSpPr>
        <p:spPr>
          <a:xfrm>
            <a:off x="457200" y="3218688"/>
            <a:ext cx="3200400" cy="36576"/>
          </a:xfrm>
          <a:prstGeom prst="rect">
            <a:avLst/>
          </a:prstGeom>
          <a:solidFill>
            <a:srgbClr val="C9A227"/>
          </a:solidFill>
          <a:ln w="12700">
            <a:solidFill>
              <a:srgbClr val="C9A227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457200" y="3364992"/>
            <a:ext cx="8229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8899AA"/>
                </a:solidFill>
              </a:rPr>
              <a:t>Schema de Ajutor de Stat Regional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457200" y="3621024"/>
            <a:ext cx="8229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AABBCC"/>
                </a:solidFill>
              </a:rPr>
              <a:t>Programele Regionale  Nord-Est  ·  Sud-Est  ·  București-Ilfov  |  2021–2027</a:t>
            </a:r>
            <a:endParaRPr lang="en-US" sz="1150" dirty="0"/>
          </a:p>
        </p:txBody>
      </p:sp>
      <p:sp>
        <p:nvSpPr>
          <p:cNvPr id="11" name="Text 9"/>
          <p:cNvSpPr/>
          <p:nvPr/>
        </p:nvSpPr>
        <p:spPr>
          <a:xfrm>
            <a:off x="457200" y="4041648"/>
            <a:ext cx="20116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C9A227"/>
                </a:solidFill>
              </a:rPr>
              <a:t>305,3 M €</a:t>
            </a:r>
            <a:endParaRPr lang="en-US" sz="2000" dirty="0"/>
          </a:p>
        </p:txBody>
      </p:sp>
      <p:sp>
        <p:nvSpPr>
          <p:cNvPr id="12" name="Text 10"/>
          <p:cNvSpPr/>
          <p:nvPr/>
        </p:nvSpPr>
        <p:spPr>
          <a:xfrm>
            <a:off x="457200" y="4407408"/>
            <a:ext cx="20116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8899AA"/>
                </a:solidFill>
              </a:rPr>
              <a:t>Buget total</a:t>
            </a:r>
            <a:endParaRPr lang="en-US" sz="950" dirty="0"/>
          </a:p>
        </p:txBody>
      </p:sp>
      <p:sp>
        <p:nvSpPr>
          <p:cNvPr id="13" name="Text 11"/>
          <p:cNvSpPr/>
          <p:nvPr/>
        </p:nvSpPr>
        <p:spPr>
          <a:xfrm>
            <a:off x="2606040" y="4041648"/>
            <a:ext cx="20116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2563EB"/>
                </a:solidFill>
              </a:rPr>
              <a:t>max 5 M €</a:t>
            </a:r>
            <a:endParaRPr lang="en-US" sz="2000" dirty="0"/>
          </a:p>
        </p:txBody>
      </p:sp>
      <p:sp>
        <p:nvSpPr>
          <p:cNvPr id="14" name="Text 12"/>
          <p:cNvSpPr/>
          <p:nvPr/>
        </p:nvSpPr>
        <p:spPr>
          <a:xfrm>
            <a:off x="2606040" y="4407408"/>
            <a:ext cx="20116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8899AA"/>
                </a:solidFill>
              </a:rPr>
              <a:t>Per proiect</a:t>
            </a:r>
            <a:endParaRPr lang="en-US" sz="950" dirty="0"/>
          </a:p>
        </p:txBody>
      </p:sp>
      <p:sp>
        <p:nvSpPr>
          <p:cNvPr id="15" name="Text 13"/>
          <p:cNvSpPr/>
          <p:nvPr/>
        </p:nvSpPr>
        <p:spPr>
          <a:xfrm>
            <a:off x="4754880" y="4041648"/>
            <a:ext cx="20116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2563EB"/>
                </a:solidFill>
              </a:rPr>
              <a:t>40%</a:t>
            </a:r>
            <a:endParaRPr lang="en-US" sz="2000" dirty="0"/>
          </a:p>
        </p:txBody>
      </p:sp>
      <p:sp>
        <p:nvSpPr>
          <p:cNvPr id="16" name="Text 14"/>
          <p:cNvSpPr/>
          <p:nvPr/>
        </p:nvSpPr>
        <p:spPr>
          <a:xfrm>
            <a:off x="4754880" y="4407408"/>
            <a:ext cx="20116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8899AA"/>
                </a:solidFill>
              </a:rPr>
              <a:t>Capital Rebate</a:t>
            </a:r>
            <a:endParaRPr lang="en-US" sz="950" dirty="0"/>
          </a:p>
        </p:txBody>
      </p:sp>
      <p:sp>
        <p:nvSpPr>
          <p:cNvPr id="17" name="Text 15"/>
          <p:cNvSpPr/>
          <p:nvPr/>
        </p:nvSpPr>
        <p:spPr>
          <a:xfrm>
            <a:off x="6903720" y="4041648"/>
            <a:ext cx="20116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AABBCC"/>
                </a:solidFill>
              </a:rPr>
              <a:t>~550</a:t>
            </a:r>
            <a:endParaRPr lang="en-US" sz="2000" dirty="0"/>
          </a:p>
        </p:txBody>
      </p:sp>
      <p:sp>
        <p:nvSpPr>
          <p:cNvPr id="18" name="Text 16"/>
          <p:cNvSpPr/>
          <p:nvPr/>
        </p:nvSpPr>
        <p:spPr>
          <a:xfrm>
            <a:off x="6903720" y="4407408"/>
            <a:ext cx="20116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8899AA"/>
                </a:solidFill>
              </a:rPr>
              <a:t>Beneficiari</a:t>
            </a:r>
            <a:endParaRPr lang="en-US" sz="950" dirty="0"/>
          </a:p>
        </p:txBody>
      </p:sp>
      <p:sp>
        <p:nvSpPr>
          <p:cNvPr id="19" name="Shape 17"/>
          <p:cNvSpPr/>
          <p:nvPr/>
        </p:nvSpPr>
        <p:spPr>
          <a:xfrm>
            <a:off x="0" y="4754880"/>
            <a:ext cx="9144000" cy="310896"/>
          </a:xfrm>
          <a:prstGeom prst="rect">
            <a:avLst/>
          </a:prstGeom>
          <a:solidFill>
            <a:srgbClr val="080F1A"/>
          </a:solidFill>
          <a:ln w="12700">
            <a:solidFill>
              <a:srgbClr val="080F1A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365760" y="4773168"/>
            <a:ext cx="8412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56677"/>
                </a:solidFill>
              </a:rPr>
              <a:t>Str. Sf. Lazăr nr.56 · Unique Office Building · Iași  ·  office@m2msolutions.ro  ·  www.m2msolutions.ro</a:t>
            </a:r>
            <a:endParaRPr lang="en-US" sz="850" dirty="0"/>
          </a:p>
        </p:txBody>
      </p:sp>
      <p:sp>
        <p:nvSpPr>
          <p:cNvPr id="21" name="Shape 19"/>
          <p:cNvSpPr/>
          <p:nvPr/>
        </p:nvSpPr>
        <p:spPr>
          <a:xfrm>
            <a:off x="8284464" y="36576"/>
            <a:ext cx="658368" cy="658368"/>
          </a:xfrm>
          <a:prstGeom prst="rect">
            <a:avLst/>
          </a:prstGeom>
          <a:solidFill>
            <a:srgbClr val="FFFFFF"/>
          </a:solidFill>
          <a:ln w="12700">
            <a:solidFill>
              <a:srgbClr val="DDDDDD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pic>
        <p:nvPicPr>
          <p:cNvPr id="2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21040" y="54864"/>
            <a:ext cx="585216" cy="58521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D182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3152"/>
          </a:xfrm>
          <a:prstGeom prst="rect">
            <a:avLst/>
          </a:prstGeom>
          <a:solidFill>
            <a:srgbClr val="C9A227"/>
          </a:solidFill>
          <a:ln w="12700">
            <a:solidFill>
              <a:srgbClr val="C9A227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73152"/>
            <a:ext cx="9144000" cy="566928"/>
          </a:xfrm>
          <a:prstGeom prst="rect">
            <a:avLst/>
          </a:prstGeom>
          <a:solidFill>
            <a:srgbClr val="080F1A"/>
          </a:solidFill>
          <a:ln w="12700">
            <a:solidFill>
              <a:srgbClr val="080F1A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365760" y="73152"/>
            <a:ext cx="82296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FFFFFF"/>
                </a:solidFill>
              </a:rPr>
              <a:t>Serviciile M2M Solutions — De la Idee la Finanțare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365760" y="749808"/>
            <a:ext cx="84124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AABBCC"/>
                </a:solidFill>
              </a:rPr>
              <a:t>Un pachet complet de servicii care acoperă toate etapele necesare obținerii finanțării,</a:t>
            </a:r>
            <a:endParaRPr lang="en-US" sz="1150" dirty="0"/>
          </a:p>
          <a:p>
            <a:pPr indent="0" marL="0">
              <a:buNone/>
            </a:pPr>
            <a:r>
              <a:rPr lang="en-US" sz="1150" dirty="0">
                <a:solidFill>
                  <a:srgbClr val="AABBCC"/>
                </a:solidFill>
              </a:rPr>
              <a:t>de la prima analiză de eligibilitate până la implementarea investiției și raportare.</a:t>
            </a:r>
            <a:endParaRPr lang="en-US" sz="1150" dirty="0"/>
          </a:p>
        </p:txBody>
      </p:sp>
      <p:sp>
        <p:nvSpPr>
          <p:cNvPr id="6" name="Shape 4"/>
          <p:cNvSpPr/>
          <p:nvPr/>
        </p:nvSpPr>
        <p:spPr>
          <a:xfrm>
            <a:off x="256032" y="1316736"/>
            <a:ext cx="2029968" cy="3291840"/>
          </a:xfrm>
          <a:prstGeom prst="rect">
            <a:avLst/>
          </a:prstGeom>
          <a:solidFill>
            <a:srgbClr val="152238"/>
          </a:solidFill>
          <a:ln w="12700">
            <a:solidFill>
              <a:srgbClr val="1E3050"/>
            </a:solidFill>
            <a:prstDash val="solid"/>
          </a:ln>
          <a:effectLst>
            <a:outerShdw sx="100000" sy="100000" kx="0" ky="0" algn="bl" rotWithShape="0" blurRad="101600" dist="38100" dir="8100000">
              <a:srgbClr val="000000">
                <a:alpha val="20000"/>
              </a:srgbClr>
            </a:outerShdw>
          </a:effectLst>
        </p:spPr>
      </p:sp>
      <p:sp>
        <p:nvSpPr>
          <p:cNvPr id="7" name="Shape 5"/>
          <p:cNvSpPr/>
          <p:nvPr/>
        </p:nvSpPr>
        <p:spPr>
          <a:xfrm>
            <a:off x="256032" y="1316736"/>
            <a:ext cx="2029968" cy="45720"/>
          </a:xfrm>
          <a:prstGeom prst="rect">
            <a:avLst/>
          </a:prstGeom>
          <a:solidFill>
            <a:srgbClr val="1D4ED8"/>
          </a:solidFill>
          <a:ln w="12700">
            <a:solidFill>
              <a:srgbClr val="1D4ED8"/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365760" y="1417320"/>
            <a:ext cx="384048" cy="384048"/>
          </a:xfrm>
          <a:prstGeom prst="rect">
            <a:avLst/>
          </a:prstGeom>
          <a:solidFill>
            <a:srgbClr val="1D4ED8"/>
          </a:solidFill>
          <a:ln w="12700">
            <a:solidFill>
              <a:srgbClr val="1D4ED8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365760" y="1417320"/>
            <a:ext cx="384048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</a:rPr>
              <a:t>I</a:t>
            </a:r>
            <a:endParaRPr lang="en-US" sz="1600" dirty="0"/>
          </a:p>
        </p:txBody>
      </p:sp>
      <p:pic>
        <p:nvPicPr>
          <p:cNvPr id="10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1248" y="1444752"/>
            <a:ext cx="320040" cy="320040"/>
          </a:xfrm>
          <a:prstGeom prst="rect">
            <a:avLst/>
          </a:prstGeom>
        </p:spPr>
      </p:pic>
      <p:sp>
        <p:nvSpPr>
          <p:cNvPr id="11" name="Text 8"/>
          <p:cNvSpPr/>
          <p:nvPr/>
        </p:nvSpPr>
        <p:spPr>
          <a:xfrm>
            <a:off x="365760" y="1847088"/>
            <a:ext cx="1847088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FFFFFF"/>
                </a:solidFill>
              </a:rPr>
              <a:t>Analiză &amp;</a:t>
            </a:r>
            <a:endParaRPr lang="en-US" sz="1100" dirty="0"/>
          </a:p>
          <a:p>
            <a:pPr indent="0" marL="0">
              <a:buNone/>
            </a:pPr>
            <a:r>
              <a:rPr lang="en-US" sz="1100" b="1" dirty="0">
                <a:solidFill>
                  <a:srgbClr val="FFFFFF"/>
                </a:solidFill>
              </a:rPr>
              <a:t>Eligibilitate</a:t>
            </a:r>
            <a:endParaRPr lang="en-US" sz="1100" dirty="0"/>
          </a:p>
        </p:txBody>
      </p:sp>
      <p:sp>
        <p:nvSpPr>
          <p:cNvPr id="12" name="Shape 9"/>
          <p:cNvSpPr/>
          <p:nvPr/>
        </p:nvSpPr>
        <p:spPr>
          <a:xfrm>
            <a:off x="365760" y="2322576"/>
            <a:ext cx="1828800" cy="18288"/>
          </a:xfrm>
          <a:prstGeom prst="rect">
            <a:avLst/>
          </a:prstGeom>
          <a:solidFill>
            <a:srgbClr val="1E3050"/>
          </a:solidFill>
          <a:ln w="12700">
            <a:solidFill>
              <a:srgbClr val="1E3050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365760" y="2395728"/>
            <a:ext cx="1874520" cy="1691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950" b="1" dirty="0">
                <a:solidFill>
                  <a:srgbClr val="2563EB"/>
                </a:solidFill>
              </a:rPr>
              <a:t>Analiză eligibilitate companie + proiect</a:t>
            </a:r>
            <a:endParaRPr lang="en-US" sz="95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950" dirty="0">
                <a:solidFill>
                  <a:srgbClr val="AABBCC"/>
                </a:solidFill>
              </a:rPr>
              <a:t>Tipul investiției inițiale (eligibilitate)</a:t>
            </a:r>
            <a:endParaRPr lang="en-US" sz="95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950" dirty="0">
                <a:solidFill>
                  <a:srgbClr val="AABBCC"/>
                </a:solidFill>
              </a:rPr>
              <a:t>Calcul ESB și intensitate ajutor de stat</a:t>
            </a:r>
            <a:endParaRPr lang="en-US" sz="95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950" dirty="0">
                <a:solidFill>
                  <a:srgbClr val="AABBCC"/>
                </a:solidFill>
              </a:rPr>
              <a:t>Asistență alegere Intermediar Financiar</a:t>
            </a:r>
            <a:endParaRPr lang="en-US" sz="950" dirty="0"/>
          </a:p>
        </p:txBody>
      </p:sp>
      <p:sp>
        <p:nvSpPr>
          <p:cNvPr id="14" name="Shape 11"/>
          <p:cNvSpPr/>
          <p:nvPr/>
        </p:nvSpPr>
        <p:spPr>
          <a:xfrm>
            <a:off x="365760" y="4206240"/>
            <a:ext cx="1828800" cy="256032"/>
          </a:xfrm>
          <a:prstGeom prst="rect">
            <a:avLst/>
          </a:prstGeom>
          <a:solidFill>
            <a:srgbClr val="1E3050"/>
          </a:solidFill>
          <a:ln w="12700">
            <a:solidFill>
              <a:srgbClr val="1E3050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402336" y="4206240"/>
            <a:ext cx="175564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8899AA"/>
                </a:solidFill>
              </a:rPr>
              <a:t>Faza de pregătire</a:t>
            </a:r>
            <a:endParaRPr lang="en-US" sz="850" dirty="0"/>
          </a:p>
        </p:txBody>
      </p:sp>
      <p:pic>
        <p:nvPicPr>
          <p:cNvPr id="1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1720" y="2852928"/>
            <a:ext cx="182880" cy="182880"/>
          </a:xfrm>
          <a:prstGeom prst="rect">
            <a:avLst/>
          </a:prstGeom>
        </p:spPr>
      </p:pic>
      <p:sp>
        <p:nvSpPr>
          <p:cNvPr id="17" name="Shape 13"/>
          <p:cNvSpPr/>
          <p:nvPr/>
        </p:nvSpPr>
        <p:spPr>
          <a:xfrm>
            <a:off x="2432304" y="1316736"/>
            <a:ext cx="2029968" cy="3291840"/>
          </a:xfrm>
          <a:prstGeom prst="rect">
            <a:avLst/>
          </a:prstGeom>
          <a:solidFill>
            <a:srgbClr val="152238"/>
          </a:solidFill>
          <a:ln w="12700">
            <a:solidFill>
              <a:srgbClr val="1E3050"/>
            </a:solidFill>
            <a:prstDash val="solid"/>
          </a:ln>
          <a:effectLst>
            <a:outerShdw sx="100000" sy="100000" kx="0" ky="0" algn="bl" rotWithShape="0" blurRad="101600" dist="38100" dir="8100000">
              <a:srgbClr val="000000">
                <a:alpha val="20000"/>
              </a:srgbClr>
            </a:outerShdw>
          </a:effectLst>
        </p:spPr>
      </p:sp>
      <p:sp>
        <p:nvSpPr>
          <p:cNvPr id="18" name="Shape 14"/>
          <p:cNvSpPr/>
          <p:nvPr/>
        </p:nvSpPr>
        <p:spPr>
          <a:xfrm>
            <a:off x="2432304" y="1316736"/>
            <a:ext cx="2029968" cy="45720"/>
          </a:xfrm>
          <a:prstGeom prst="rect">
            <a:avLst/>
          </a:prstGeom>
          <a:solidFill>
            <a:srgbClr val="1D4ED8"/>
          </a:solidFill>
          <a:ln w="12700">
            <a:solidFill>
              <a:srgbClr val="1D4ED8"/>
            </a:solidFill>
            <a:prstDash val="solid"/>
          </a:ln>
        </p:spPr>
      </p:sp>
      <p:sp>
        <p:nvSpPr>
          <p:cNvPr id="19" name="Shape 15"/>
          <p:cNvSpPr/>
          <p:nvPr/>
        </p:nvSpPr>
        <p:spPr>
          <a:xfrm>
            <a:off x="2542032" y="1417320"/>
            <a:ext cx="384048" cy="384048"/>
          </a:xfrm>
          <a:prstGeom prst="rect">
            <a:avLst/>
          </a:prstGeom>
          <a:solidFill>
            <a:srgbClr val="1D4ED8"/>
          </a:solidFill>
          <a:ln w="12700">
            <a:solidFill>
              <a:srgbClr val="1D4ED8"/>
            </a:solidFill>
            <a:prstDash val="solid"/>
          </a:ln>
        </p:spPr>
      </p:sp>
      <p:sp>
        <p:nvSpPr>
          <p:cNvPr id="20" name="Text 16"/>
          <p:cNvSpPr/>
          <p:nvPr/>
        </p:nvSpPr>
        <p:spPr>
          <a:xfrm>
            <a:off x="2542032" y="1417320"/>
            <a:ext cx="384048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</a:rPr>
              <a:t>II</a:t>
            </a:r>
            <a:endParaRPr lang="en-US" sz="1600" dirty="0"/>
          </a:p>
        </p:txBody>
      </p:sp>
      <p:pic>
        <p:nvPicPr>
          <p:cNvPr id="21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520" y="1444752"/>
            <a:ext cx="320040" cy="320040"/>
          </a:xfrm>
          <a:prstGeom prst="rect">
            <a:avLst/>
          </a:prstGeom>
        </p:spPr>
      </p:pic>
      <p:sp>
        <p:nvSpPr>
          <p:cNvPr id="22" name="Text 17"/>
          <p:cNvSpPr/>
          <p:nvPr/>
        </p:nvSpPr>
        <p:spPr>
          <a:xfrm>
            <a:off x="2542032" y="1847088"/>
            <a:ext cx="1847088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FFFFFF"/>
                </a:solidFill>
              </a:rPr>
              <a:t>Plan de</a:t>
            </a:r>
            <a:endParaRPr lang="en-US" sz="1100" dirty="0"/>
          </a:p>
          <a:p>
            <a:pPr indent="0" marL="0">
              <a:buNone/>
            </a:pPr>
            <a:r>
              <a:rPr lang="en-US" sz="1100" b="1" dirty="0">
                <a:solidFill>
                  <a:srgbClr val="FFFFFF"/>
                </a:solidFill>
              </a:rPr>
              <a:t>Afaceri &amp; Dosar</a:t>
            </a:r>
            <a:endParaRPr lang="en-US" sz="1100" dirty="0"/>
          </a:p>
        </p:txBody>
      </p:sp>
      <p:sp>
        <p:nvSpPr>
          <p:cNvPr id="23" name="Shape 18"/>
          <p:cNvSpPr/>
          <p:nvPr/>
        </p:nvSpPr>
        <p:spPr>
          <a:xfrm>
            <a:off x="2542032" y="2322576"/>
            <a:ext cx="1828800" cy="18288"/>
          </a:xfrm>
          <a:prstGeom prst="rect">
            <a:avLst/>
          </a:prstGeom>
          <a:solidFill>
            <a:srgbClr val="1E3050"/>
          </a:solidFill>
          <a:ln w="12700">
            <a:solidFill>
              <a:srgbClr val="1E3050"/>
            </a:solidFill>
            <a:prstDash val="solid"/>
          </a:ln>
        </p:spPr>
      </p:sp>
      <p:sp>
        <p:nvSpPr>
          <p:cNvPr id="24" name="Text 19"/>
          <p:cNvSpPr/>
          <p:nvPr/>
        </p:nvSpPr>
        <p:spPr>
          <a:xfrm>
            <a:off x="2542032" y="2395728"/>
            <a:ext cx="1874520" cy="1691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950" b="1" dirty="0">
                <a:solidFill>
                  <a:srgbClr val="2563EB"/>
                </a:solidFill>
              </a:rPr>
              <a:t>Redactare Plan de Afaceri complet</a:t>
            </a:r>
            <a:endParaRPr lang="en-US" sz="95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950" dirty="0">
                <a:solidFill>
                  <a:srgbClr val="AABBCC"/>
                </a:solidFill>
              </a:rPr>
              <a:t>Pregătire dosar complet pentru bancă</a:t>
            </a:r>
            <a:endParaRPr lang="en-US" sz="95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950" dirty="0">
                <a:solidFill>
                  <a:srgbClr val="AABBCC"/>
                </a:solidFill>
              </a:rPr>
              <a:t>Documente juridice și financiare</a:t>
            </a:r>
            <a:endParaRPr lang="en-US" sz="95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950" dirty="0">
                <a:solidFill>
                  <a:srgbClr val="AABBCC"/>
                </a:solidFill>
              </a:rPr>
              <a:t>Structurare plan de investiție</a:t>
            </a:r>
            <a:endParaRPr lang="en-US" sz="950" dirty="0"/>
          </a:p>
        </p:txBody>
      </p:sp>
      <p:sp>
        <p:nvSpPr>
          <p:cNvPr id="25" name="Shape 20"/>
          <p:cNvSpPr/>
          <p:nvPr/>
        </p:nvSpPr>
        <p:spPr>
          <a:xfrm>
            <a:off x="2542032" y="4206240"/>
            <a:ext cx="1828800" cy="256032"/>
          </a:xfrm>
          <a:prstGeom prst="rect">
            <a:avLst/>
          </a:prstGeom>
          <a:solidFill>
            <a:srgbClr val="1E3050"/>
          </a:solidFill>
          <a:ln w="12700">
            <a:solidFill>
              <a:srgbClr val="1E3050"/>
            </a:solidFill>
            <a:prstDash val="solid"/>
          </a:ln>
        </p:spPr>
      </p:sp>
      <p:sp>
        <p:nvSpPr>
          <p:cNvPr id="26" name="Text 21"/>
          <p:cNvSpPr/>
          <p:nvPr/>
        </p:nvSpPr>
        <p:spPr>
          <a:xfrm>
            <a:off x="2578608" y="4206240"/>
            <a:ext cx="175564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8899AA"/>
                </a:solidFill>
              </a:rPr>
              <a:t>Condiție obligatorie</a:t>
            </a:r>
            <a:endParaRPr lang="en-US" sz="850" dirty="0"/>
          </a:p>
        </p:txBody>
      </p:sp>
      <p:pic>
        <p:nvPicPr>
          <p:cNvPr id="27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7992" y="2852928"/>
            <a:ext cx="182880" cy="182880"/>
          </a:xfrm>
          <a:prstGeom prst="rect">
            <a:avLst/>
          </a:prstGeom>
        </p:spPr>
      </p:pic>
      <p:sp>
        <p:nvSpPr>
          <p:cNvPr id="28" name="Shape 22"/>
          <p:cNvSpPr/>
          <p:nvPr/>
        </p:nvSpPr>
        <p:spPr>
          <a:xfrm>
            <a:off x="4608576" y="1316736"/>
            <a:ext cx="2029968" cy="3291840"/>
          </a:xfrm>
          <a:prstGeom prst="rect">
            <a:avLst/>
          </a:prstGeom>
          <a:solidFill>
            <a:srgbClr val="152238"/>
          </a:solidFill>
          <a:ln w="12700">
            <a:solidFill>
              <a:srgbClr val="1E3050"/>
            </a:solidFill>
            <a:prstDash val="solid"/>
          </a:ln>
          <a:effectLst>
            <a:outerShdw sx="100000" sy="100000" kx="0" ky="0" algn="bl" rotWithShape="0" blurRad="101600" dist="38100" dir="8100000">
              <a:srgbClr val="000000">
                <a:alpha val="20000"/>
              </a:srgbClr>
            </a:outerShdw>
          </a:effectLst>
        </p:spPr>
      </p:sp>
      <p:sp>
        <p:nvSpPr>
          <p:cNvPr id="29" name="Shape 23"/>
          <p:cNvSpPr/>
          <p:nvPr/>
        </p:nvSpPr>
        <p:spPr>
          <a:xfrm>
            <a:off x="4608576" y="1316736"/>
            <a:ext cx="2029968" cy="45720"/>
          </a:xfrm>
          <a:prstGeom prst="rect">
            <a:avLst/>
          </a:prstGeom>
          <a:solidFill>
            <a:srgbClr val="1D4ED8"/>
          </a:solidFill>
          <a:ln w="12700">
            <a:solidFill>
              <a:srgbClr val="1D4ED8"/>
            </a:solidFill>
            <a:prstDash val="solid"/>
          </a:ln>
        </p:spPr>
      </p:sp>
      <p:sp>
        <p:nvSpPr>
          <p:cNvPr id="30" name="Shape 24"/>
          <p:cNvSpPr/>
          <p:nvPr/>
        </p:nvSpPr>
        <p:spPr>
          <a:xfrm>
            <a:off x="4718304" y="1417320"/>
            <a:ext cx="384048" cy="384048"/>
          </a:xfrm>
          <a:prstGeom prst="rect">
            <a:avLst/>
          </a:prstGeom>
          <a:solidFill>
            <a:srgbClr val="1D4ED8"/>
          </a:solidFill>
          <a:ln w="12700">
            <a:solidFill>
              <a:srgbClr val="1D4ED8"/>
            </a:solidFill>
            <a:prstDash val="solid"/>
          </a:ln>
        </p:spPr>
      </p:sp>
      <p:sp>
        <p:nvSpPr>
          <p:cNvPr id="31" name="Text 25"/>
          <p:cNvSpPr/>
          <p:nvPr/>
        </p:nvSpPr>
        <p:spPr>
          <a:xfrm>
            <a:off x="4718304" y="1417320"/>
            <a:ext cx="384048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</a:rPr>
              <a:t>III</a:t>
            </a:r>
            <a:endParaRPr lang="en-US" sz="1600" dirty="0"/>
          </a:p>
        </p:txBody>
      </p:sp>
      <p:pic>
        <p:nvPicPr>
          <p:cNvPr id="32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444752"/>
            <a:ext cx="320040" cy="320040"/>
          </a:xfrm>
          <a:prstGeom prst="rect">
            <a:avLst/>
          </a:prstGeom>
        </p:spPr>
      </p:pic>
      <p:sp>
        <p:nvSpPr>
          <p:cNvPr id="33" name="Text 26"/>
          <p:cNvSpPr/>
          <p:nvPr/>
        </p:nvSpPr>
        <p:spPr>
          <a:xfrm>
            <a:off x="4718304" y="1847088"/>
            <a:ext cx="1847088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FFFFFF"/>
                </a:solidFill>
              </a:rPr>
              <a:t>Depunere &amp;</a:t>
            </a:r>
            <a:endParaRPr lang="en-US" sz="1100" dirty="0"/>
          </a:p>
          <a:p>
            <a:pPr indent="0" marL="0">
              <a:buNone/>
            </a:pPr>
            <a:r>
              <a:rPr lang="en-US" sz="1100" b="1" dirty="0">
                <a:solidFill>
                  <a:srgbClr val="FFFFFF"/>
                </a:solidFill>
              </a:rPr>
              <a:t>Negociere bancă</a:t>
            </a:r>
            <a:endParaRPr lang="en-US" sz="1100" dirty="0"/>
          </a:p>
        </p:txBody>
      </p:sp>
      <p:sp>
        <p:nvSpPr>
          <p:cNvPr id="34" name="Shape 27"/>
          <p:cNvSpPr/>
          <p:nvPr/>
        </p:nvSpPr>
        <p:spPr>
          <a:xfrm>
            <a:off x="4718304" y="2322576"/>
            <a:ext cx="1828800" cy="18288"/>
          </a:xfrm>
          <a:prstGeom prst="rect">
            <a:avLst/>
          </a:prstGeom>
          <a:solidFill>
            <a:srgbClr val="1E3050"/>
          </a:solidFill>
          <a:ln w="12700">
            <a:solidFill>
              <a:srgbClr val="1E3050"/>
            </a:solidFill>
            <a:prstDash val="solid"/>
          </a:ln>
        </p:spPr>
      </p:sp>
      <p:sp>
        <p:nvSpPr>
          <p:cNvPr id="35" name="Text 28"/>
          <p:cNvSpPr/>
          <p:nvPr/>
        </p:nvSpPr>
        <p:spPr>
          <a:xfrm>
            <a:off x="4718304" y="2395728"/>
            <a:ext cx="1874520" cy="1691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950" b="1" dirty="0">
                <a:solidFill>
                  <a:srgbClr val="2563EB"/>
                </a:solidFill>
              </a:rPr>
              <a:t>Depunere cerere la Intermediarul Financiar</a:t>
            </a:r>
            <a:endParaRPr lang="en-US" sz="95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950" dirty="0">
                <a:solidFill>
                  <a:srgbClr val="AABBCC"/>
                </a:solidFill>
              </a:rPr>
              <a:t>Suport negociere condiții de finanțare</a:t>
            </a:r>
            <a:endParaRPr lang="en-US" sz="95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950" dirty="0">
                <a:solidFill>
                  <a:srgbClr val="AABBCC"/>
                </a:solidFill>
              </a:rPr>
              <a:t>Clarificări și relație cu banca/IF</a:t>
            </a:r>
            <a:endParaRPr lang="en-US" sz="95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950" dirty="0">
                <a:solidFill>
                  <a:srgbClr val="AABBCC"/>
                </a:solidFill>
              </a:rPr>
              <a:t>Expertiză bancară specializată M2M</a:t>
            </a:r>
            <a:endParaRPr lang="en-US" sz="950" dirty="0"/>
          </a:p>
        </p:txBody>
      </p:sp>
      <p:sp>
        <p:nvSpPr>
          <p:cNvPr id="36" name="Shape 29"/>
          <p:cNvSpPr/>
          <p:nvPr/>
        </p:nvSpPr>
        <p:spPr>
          <a:xfrm>
            <a:off x="4718304" y="4206240"/>
            <a:ext cx="1828800" cy="256032"/>
          </a:xfrm>
          <a:prstGeom prst="rect">
            <a:avLst/>
          </a:prstGeom>
          <a:solidFill>
            <a:srgbClr val="1E3050"/>
          </a:solidFill>
          <a:ln w="12700">
            <a:solidFill>
              <a:srgbClr val="1E3050"/>
            </a:solidFill>
            <a:prstDash val="solid"/>
          </a:ln>
        </p:spPr>
      </p:sp>
      <p:sp>
        <p:nvSpPr>
          <p:cNvPr id="37" name="Text 30"/>
          <p:cNvSpPr/>
          <p:nvPr/>
        </p:nvSpPr>
        <p:spPr>
          <a:xfrm>
            <a:off x="4754880" y="4206240"/>
            <a:ext cx="175564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8899AA"/>
                </a:solidFill>
              </a:rPr>
              <a:t>Avantaj diferențiator</a:t>
            </a:r>
            <a:endParaRPr lang="en-US" sz="850" dirty="0"/>
          </a:p>
        </p:txBody>
      </p:sp>
      <p:pic>
        <p:nvPicPr>
          <p:cNvPr id="38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4264" y="2852928"/>
            <a:ext cx="182880" cy="182880"/>
          </a:xfrm>
          <a:prstGeom prst="rect">
            <a:avLst/>
          </a:prstGeom>
        </p:spPr>
      </p:pic>
      <p:sp>
        <p:nvSpPr>
          <p:cNvPr id="39" name="Shape 31"/>
          <p:cNvSpPr/>
          <p:nvPr/>
        </p:nvSpPr>
        <p:spPr>
          <a:xfrm>
            <a:off x="6784848" y="1316736"/>
            <a:ext cx="2029968" cy="3291840"/>
          </a:xfrm>
          <a:prstGeom prst="rect">
            <a:avLst/>
          </a:prstGeom>
          <a:solidFill>
            <a:srgbClr val="152238"/>
          </a:solidFill>
          <a:ln w="12700">
            <a:solidFill>
              <a:srgbClr val="C9A227"/>
            </a:solidFill>
            <a:prstDash val="solid"/>
          </a:ln>
          <a:effectLst>
            <a:outerShdw sx="100000" sy="100000" kx="0" ky="0" algn="bl" rotWithShape="0" blurRad="101600" dist="38100" dir="8100000">
              <a:srgbClr val="000000">
                <a:alpha val="20000"/>
              </a:srgbClr>
            </a:outerShdw>
          </a:effectLst>
        </p:spPr>
      </p:sp>
      <p:sp>
        <p:nvSpPr>
          <p:cNvPr id="40" name="Shape 32"/>
          <p:cNvSpPr/>
          <p:nvPr/>
        </p:nvSpPr>
        <p:spPr>
          <a:xfrm>
            <a:off x="6784848" y="1316736"/>
            <a:ext cx="2029968" cy="45720"/>
          </a:xfrm>
          <a:prstGeom prst="rect">
            <a:avLst/>
          </a:prstGeom>
          <a:solidFill>
            <a:srgbClr val="C9A227"/>
          </a:solidFill>
          <a:ln w="12700">
            <a:solidFill>
              <a:srgbClr val="C9A227"/>
            </a:solidFill>
            <a:prstDash val="solid"/>
          </a:ln>
        </p:spPr>
      </p:sp>
      <p:sp>
        <p:nvSpPr>
          <p:cNvPr id="41" name="Shape 33"/>
          <p:cNvSpPr/>
          <p:nvPr/>
        </p:nvSpPr>
        <p:spPr>
          <a:xfrm>
            <a:off x="6894576" y="1417320"/>
            <a:ext cx="384048" cy="384048"/>
          </a:xfrm>
          <a:prstGeom prst="rect">
            <a:avLst/>
          </a:prstGeom>
          <a:solidFill>
            <a:srgbClr val="C9A227"/>
          </a:solidFill>
          <a:ln w="12700">
            <a:solidFill>
              <a:srgbClr val="C9A227"/>
            </a:solidFill>
            <a:prstDash val="solid"/>
          </a:ln>
        </p:spPr>
      </p:sp>
      <p:sp>
        <p:nvSpPr>
          <p:cNvPr id="42" name="Text 34"/>
          <p:cNvSpPr/>
          <p:nvPr/>
        </p:nvSpPr>
        <p:spPr>
          <a:xfrm>
            <a:off x="6894576" y="1417320"/>
            <a:ext cx="384048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0D1829"/>
                </a:solidFill>
              </a:rPr>
              <a:t>IV</a:t>
            </a:r>
            <a:endParaRPr lang="en-US" sz="1600" dirty="0"/>
          </a:p>
        </p:txBody>
      </p:sp>
      <p:pic>
        <p:nvPicPr>
          <p:cNvPr id="43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0064" y="1444752"/>
            <a:ext cx="320040" cy="320040"/>
          </a:xfrm>
          <a:prstGeom prst="rect">
            <a:avLst/>
          </a:prstGeom>
        </p:spPr>
      </p:pic>
      <p:sp>
        <p:nvSpPr>
          <p:cNvPr id="44" name="Text 35"/>
          <p:cNvSpPr/>
          <p:nvPr/>
        </p:nvSpPr>
        <p:spPr>
          <a:xfrm>
            <a:off x="6894576" y="1847088"/>
            <a:ext cx="1847088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C9A227"/>
                </a:solidFill>
              </a:rPr>
              <a:t>Implementare</a:t>
            </a:r>
            <a:endParaRPr lang="en-US" sz="1100" dirty="0"/>
          </a:p>
          <a:p>
            <a:pPr indent="0" marL="0">
              <a:buNone/>
            </a:pPr>
            <a:r>
              <a:rPr lang="en-US" sz="1100" b="1" dirty="0">
                <a:solidFill>
                  <a:srgbClr val="C9A227"/>
                </a:solidFill>
              </a:rPr>
              <a:t>&amp; Monitorizare</a:t>
            </a:r>
            <a:endParaRPr lang="en-US" sz="1100" dirty="0"/>
          </a:p>
        </p:txBody>
      </p:sp>
      <p:sp>
        <p:nvSpPr>
          <p:cNvPr id="45" name="Shape 36"/>
          <p:cNvSpPr/>
          <p:nvPr/>
        </p:nvSpPr>
        <p:spPr>
          <a:xfrm>
            <a:off x="6894576" y="2322576"/>
            <a:ext cx="1828800" cy="18288"/>
          </a:xfrm>
          <a:prstGeom prst="rect">
            <a:avLst/>
          </a:prstGeom>
          <a:solidFill>
            <a:srgbClr val="1E3050"/>
          </a:solidFill>
          <a:ln w="12700">
            <a:solidFill>
              <a:srgbClr val="1E3050"/>
            </a:solidFill>
            <a:prstDash val="solid"/>
          </a:ln>
        </p:spPr>
      </p:sp>
      <p:sp>
        <p:nvSpPr>
          <p:cNvPr id="46" name="Text 37"/>
          <p:cNvSpPr/>
          <p:nvPr/>
        </p:nvSpPr>
        <p:spPr>
          <a:xfrm>
            <a:off x="6894576" y="2395728"/>
            <a:ext cx="1874520" cy="1691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950" b="1" dirty="0">
                <a:solidFill>
                  <a:srgbClr val="C9A227"/>
                </a:solidFill>
              </a:rPr>
              <a:t>Management proiect în implementare</a:t>
            </a:r>
            <a:endParaRPr lang="en-US" sz="95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950" dirty="0">
                <a:solidFill>
                  <a:srgbClr val="AABBCC"/>
                </a:solidFill>
              </a:rPr>
              <a:t>Suport achiziții (echipamente, construcții)</a:t>
            </a:r>
            <a:endParaRPr lang="en-US" sz="95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950" dirty="0">
                <a:solidFill>
                  <a:srgbClr val="AABBCC"/>
                </a:solidFill>
              </a:rPr>
              <a:t>Raportare și monitorizare post-contractare</a:t>
            </a:r>
            <a:endParaRPr lang="en-US" sz="95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950" dirty="0">
                <a:solidFill>
                  <a:srgbClr val="AABBCC"/>
                </a:solidFill>
              </a:rPr>
              <a:t>Menținere durabilitate 3 ani</a:t>
            </a:r>
            <a:endParaRPr lang="en-US" sz="950" dirty="0"/>
          </a:p>
        </p:txBody>
      </p:sp>
      <p:sp>
        <p:nvSpPr>
          <p:cNvPr id="47" name="Shape 38"/>
          <p:cNvSpPr/>
          <p:nvPr/>
        </p:nvSpPr>
        <p:spPr>
          <a:xfrm>
            <a:off x="6894576" y="4206240"/>
            <a:ext cx="1828800" cy="256032"/>
          </a:xfrm>
          <a:prstGeom prst="rect">
            <a:avLst/>
          </a:prstGeom>
          <a:solidFill>
            <a:srgbClr val="1A1200"/>
          </a:solidFill>
          <a:ln w="12700">
            <a:solidFill>
              <a:srgbClr val="C9A227"/>
            </a:solidFill>
            <a:prstDash val="solid"/>
          </a:ln>
        </p:spPr>
      </p:sp>
      <p:sp>
        <p:nvSpPr>
          <p:cNvPr id="48" name="Text 39"/>
          <p:cNvSpPr/>
          <p:nvPr/>
        </p:nvSpPr>
        <p:spPr>
          <a:xfrm>
            <a:off x="6931152" y="4206240"/>
            <a:ext cx="175564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C9A227"/>
                </a:solidFill>
              </a:rPr>
              <a:t>End-to-end complet</a:t>
            </a:r>
            <a:endParaRPr lang="en-US" sz="850" dirty="0"/>
          </a:p>
        </p:txBody>
      </p:sp>
      <p:sp>
        <p:nvSpPr>
          <p:cNvPr id="49" name="Shape 40"/>
          <p:cNvSpPr/>
          <p:nvPr/>
        </p:nvSpPr>
        <p:spPr>
          <a:xfrm>
            <a:off x="0" y="4754880"/>
            <a:ext cx="9144000" cy="388620"/>
          </a:xfrm>
          <a:prstGeom prst="rect">
            <a:avLst/>
          </a:prstGeom>
          <a:solidFill>
            <a:srgbClr val="080F1A"/>
          </a:solidFill>
          <a:ln w="12700">
            <a:solidFill>
              <a:srgbClr val="080F1A"/>
            </a:solidFill>
            <a:prstDash val="solid"/>
          </a:ln>
        </p:spPr>
      </p:sp>
      <p:sp>
        <p:nvSpPr>
          <p:cNvPr id="50" name="Text 41"/>
          <p:cNvSpPr/>
          <p:nvPr/>
        </p:nvSpPr>
        <p:spPr>
          <a:xfrm>
            <a:off x="365760" y="4773168"/>
            <a:ext cx="77724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C9A227"/>
                </a:solidFill>
              </a:rPr>
              <a:t>M2M Solutions Consulting SRL</a:t>
            </a:r>
            <a:pPr indent="0" marL="0">
              <a:buNone/>
            </a:pPr>
            <a:r>
              <a:rPr lang="en-US" sz="900" dirty="0">
                <a:solidFill>
                  <a:srgbClr val="8899AA"/>
                </a:solidFill>
              </a:rPr>
              <a:t>  ·  Schema AS Regional · Investiții Productive pentru IMM-uri</a:t>
            </a:r>
            <a:endParaRPr lang="en-US" sz="900" dirty="0"/>
          </a:p>
        </p:txBody>
      </p:sp>
      <p:sp>
        <p:nvSpPr>
          <p:cNvPr id="51" name="Text 42"/>
          <p:cNvSpPr/>
          <p:nvPr/>
        </p:nvSpPr>
        <p:spPr>
          <a:xfrm>
            <a:off x="8229600" y="4773168"/>
            <a:ext cx="6400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b="1" dirty="0">
                <a:solidFill>
                  <a:srgbClr val="C9A227"/>
                </a:solidFill>
              </a:rPr>
              <a:t>10</a:t>
            </a:r>
            <a:endParaRPr lang="en-US" sz="900" dirty="0"/>
          </a:p>
        </p:txBody>
      </p:sp>
      <p:sp>
        <p:nvSpPr>
          <p:cNvPr id="52" name="Shape 43"/>
          <p:cNvSpPr/>
          <p:nvPr/>
        </p:nvSpPr>
        <p:spPr>
          <a:xfrm>
            <a:off x="8284464" y="36576"/>
            <a:ext cx="658368" cy="658368"/>
          </a:xfrm>
          <a:prstGeom prst="rect">
            <a:avLst/>
          </a:prstGeom>
          <a:solidFill>
            <a:srgbClr val="FFFFFF"/>
          </a:solidFill>
          <a:ln w="12700">
            <a:solidFill>
              <a:srgbClr val="DDDDDD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pic>
        <p:nvPicPr>
          <p:cNvPr id="53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21040" y="54864"/>
            <a:ext cx="585216" cy="58521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0F4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40080"/>
          </a:xfrm>
          <a:prstGeom prst="rect">
            <a:avLst/>
          </a:prstGeom>
          <a:solidFill>
            <a:srgbClr val="0D1829"/>
          </a:solidFill>
          <a:ln w="12700">
            <a:solidFill>
              <a:srgbClr val="0D1829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65760" y="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900" b="1" dirty="0">
                <a:solidFill>
                  <a:srgbClr val="FFFFFF"/>
                </a:solidFill>
              </a:rPr>
              <a:t>Faza I  —  Analiză &amp; Eligibilitate  +  Plan de Afaceri</a:t>
            </a:r>
            <a:endParaRPr lang="en-US" sz="1900" dirty="0"/>
          </a:p>
        </p:txBody>
      </p:sp>
      <p:sp>
        <p:nvSpPr>
          <p:cNvPr id="4" name="Shape 2"/>
          <p:cNvSpPr/>
          <p:nvPr/>
        </p:nvSpPr>
        <p:spPr>
          <a:xfrm>
            <a:off x="0" y="640080"/>
            <a:ext cx="9144000" cy="36576"/>
          </a:xfrm>
          <a:prstGeom prst="rect">
            <a:avLst/>
          </a:prstGeom>
          <a:solidFill>
            <a:srgbClr val="C9A227"/>
          </a:solidFill>
          <a:ln w="12700">
            <a:solidFill>
              <a:srgbClr val="C9A227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256032" y="804672"/>
            <a:ext cx="2816352" cy="3794760"/>
          </a:xfrm>
          <a:prstGeom prst="rect">
            <a:avLst/>
          </a:prstGeom>
          <a:solidFill>
            <a:srgbClr val="FFFFFF"/>
          </a:solidFill>
          <a:ln w="12700">
            <a:solidFill>
              <a:srgbClr val="1D4ED8"/>
            </a:solidFill>
            <a:prstDash val="solid"/>
          </a:ln>
          <a:effectLst>
            <a:outerShdw sx="100000" sy="100000" kx="0" ky="0" algn="bl" rotWithShape="0" blurRad="101600" dist="38100" dir="8100000">
              <a:srgbClr val="000000">
                <a:alpha val="10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256032" y="804672"/>
            <a:ext cx="2816352" cy="54864"/>
          </a:xfrm>
          <a:prstGeom prst="rect">
            <a:avLst/>
          </a:prstGeom>
          <a:solidFill>
            <a:srgbClr val="1D4ED8"/>
          </a:solidFill>
          <a:ln w="12700">
            <a:solidFill>
              <a:srgbClr val="1D4ED8"/>
            </a:solidFill>
            <a:prstDash val="solid"/>
          </a:ln>
        </p:spPr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336" y="950976"/>
            <a:ext cx="320040" cy="320040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804672" y="950976"/>
            <a:ext cx="21488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D4ED8"/>
                </a:solidFill>
              </a:rPr>
              <a:t>Analiză Eligibilitate</a:t>
            </a:r>
            <a:endParaRPr lang="en-US" sz="1200" dirty="0"/>
          </a:p>
        </p:txBody>
      </p:sp>
      <p:sp>
        <p:nvSpPr>
          <p:cNvPr id="9" name="Shape 6"/>
          <p:cNvSpPr/>
          <p:nvPr/>
        </p:nvSpPr>
        <p:spPr>
          <a:xfrm>
            <a:off x="402336" y="1335024"/>
            <a:ext cx="2560320" cy="18288"/>
          </a:xfrm>
          <a:prstGeom prst="rect">
            <a:avLst/>
          </a:prstGeom>
          <a:solidFill>
            <a:srgbClr val="EEEEEE"/>
          </a:solidFill>
          <a:ln w="12700">
            <a:solidFill>
              <a:srgbClr val="EEEEEE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402336" y="1426464"/>
            <a:ext cx="2606040" cy="22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950" b="1" dirty="0">
                <a:solidFill>
                  <a:srgbClr val="1D4ED8"/>
                </a:solidFill>
              </a:rPr>
              <a:t>Verificare statut IMM (micro/mică/mijlocie) conform Legii 346/2004</a:t>
            </a:r>
            <a:endParaRPr lang="en-US" sz="95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950" dirty="0">
                <a:solidFill>
                  <a:srgbClr val="0F1C2E"/>
                </a:solidFill>
              </a:rPr>
              <a:t>Analiza activității economice și a CAEN eligibil</a:t>
            </a:r>
            <a:endParaRPr lang="en-US" sz="95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950" dirty="0">
                <a:solidFill>
                  <a:srgbClr val="0F1C2E"/>
                </a:solidFill>
              </a:rPr>
              <a:t>Confirmarea sediului/punctului de lucru în Regiunea vizată</a:t>
            </a:r>
            <a:endParaRPr lang="en-US" sz="95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950" dirty="0">
                <a:solidFill>
                  <a:srgbClr val="0F1C2E"/>
                </a:solidFill>
              </a:rPr>
              <a:t>Verificare obligații fiscale și situație juridică</a:t>
            </a:r>
            <a:endParaRPr lang="en-US" sz="95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950" dirty="0">
                <a:solidFill>
                  <a:srgbClr val="0F1C2E"/>
                </a:solidFill>
              </a:rPr>
              <a:t>Identificarea tipului de investiție inițială eligibilă</a:t>
            </a:r>
            <a:endParaRPr lang="en-US" sz="950" dirty="0"/>
          </a:p>
        </p:txBody>
      </p:sp>
      <p:sp>
        <p:nvSpPr>
          <p:cNvPr id="11" name="Shape 8"/>
          <p:cNvSpPr/>
          <p:nvPr/>
        </p:nvSpPr>
        <p:spPr>
          <a:xfrm>
            <a:off x="402336" y="3785616"/>
            <a:ext cx="2560320" cy="640080"/>
          </a:xfrm>
          <a:prstGeom prst="rect">
            <a:avLst/>
          </a:prstGeom>
          <a:solidFill>
            <a:srgbClr val="DBEAFE"/>
          </a:solidFill>
          <a:ln w="12700">
            <a:solidFill>
              <a:srgbClr val="1D4ED8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457200" y="3785616"/>
            <a:ext cx="24231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1D4ED8"/>
                </a:solidFill>
              </a:rPr>
              <a:t>Livrabil: </a:t>
            </a:r>
            <a:pPr indent="0" marL="0">
              <a:buNone/>
            </a:pPr>
            <a:r>
              <a:rPr lang="en-US" sz="900" dirty="0">
                <a:solidFill>
                  <a:srgbClr val="0F1C2E"/>
                </a:solidFill>
              </a:rPr>
              <a:t>Notă de eligibilitate companie + proiect</a:t>
            </a:r>
            <a:endParaRPr lang="en-US" sz="900" dirty="0"/>
          </a:p>
        </p:txBody>
      </p:sp>
      <p:sp>
        <p:nvSpPr>
          <p:cNvPr id="13" name="Shape 10"/>
          <p:cNvSpPr/>
          <p:nvPr/>
        </p:nvSpPr>
        <p:spPr>
          <a:xfrm>
            <a:off x="3246120" y="804672"/>
            <a:ext cx="2816352" cy="3794760"/>
          </a:xfrm>
          <a:prstGeom prst="rect">
            <a:avLst/>
          </a:prstGeom>
          <a:solidFill>
            <a:srgbClr val="FFFFFF"/>
          </a:solidFill>
          <a:ln w="12700">
            <a:solidFill>
              <a:srgbClr val="1D4ED8"/>
            </a:solidFill>
            <a:prstDash val="solid"/>
          </a:ln>
          <a:effectLst>
            <a:outerShdw sx="100000" sy="100000" kx="0" ky="0" algn="bl" rotWithShape="0" blurRad="101600" dist="38100" dir="8100000">
              <a:srgbClr val="000000">
                <a:alpha val="10000"/>
              </a:srgbClr>
            </a:outerShdw>
          </a:effectLst>
        </p:spPr>
      </p:sp>
      <p:sp>
        <p:nvSpPr>
          <p:cNvPr id="14" name="Shape 11"/>
          <p:cNvSpPr/>
          <p:nvPr/>
        </p:nvSpPr>
        <p:spPr>
          <a:xfrm>
            <a:off x="3246120" y="804672"/>
            <a:ext cx="2816352" cy="54864"/>
          </a:xfrm>
          <a:prstGeom prst="rect">
            <a:avLst/>
          </a:prstGeom>
          <a:solidFill>
            <a:srgbClr val="1D4ED8"/>
          </a:solidFill>
          <a:ln w="12700">
            <a:solidFill>
              <a:srgbClr val="1D4ED8"/>
            </a:solidFill>
            <a:prstDash val="solid"/>
          </a:ln>
        </p:spPr>
      </p:sp>
      <p:pic>
        <p:nvPicPr>
          <p:cNvPr id="1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424" y="950976"/>
            <a:ext cx="320040" cy="320040"/>
          </a:xfrm>
          <a:prstGeom prst="rect">
            <a:avLst/>
          </a:prstGeom>
        </p:spPr>
      </p:pic>
      <p:sp>
        <p:nvSpPr>
          <p:cNvPr id="16" name="Text 12"/>
          <p:cNvSpPr/>
          <p:nvPr/>
        </p:nvSpPr>
        <p:spPr>
          <a:xfrm>
            <a:off x="3794760" y="950976"/>
            <a:ext cx="21488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D4ED8"/>
                </a:solidFill>
              </a:rPr>
              <a:t>Calcul ESB &amp; Intensitate</a:t>
            </a:r>
            <a:endParaRPr lang="en-US" sz="1200" dirty="0"/>
          </a:p>
        </p:txBody>
      </p:sp>
      <p:sp>
        <p:nvSpPr>
          <p:cNvPr id="17" name="Shape 13"/>
          <p:cNvSpPr/>
          <p:nvPr/>
        </p:nvSpPr>
        <p:spPr>
          <a:xfrm>
            <a:off x="3392424" y="1335024"/>
            <a:ext cx="2560320" cy="18288"/>
          </a:xfrm>
          <a:prstGeom prst="rect">
            <a:avLst/>
          </a:prstGeom>
          <a:solidFill>
            <a:srgbClr val="EEEEEE"/>
          </a:solidFill>
          <a:ln w="12700">
            <a:solidFill>
              <a:srgbClr val="EEEEEE"/>
            </a:solidFill>
            <a:prstDash val="solid"/>
          </a:ln>
        </p:spPr>
      </p:sp>
      <p:sp>
        <p:nvSpPr>
          <p:cNvPr id="18" name="Text 14"/>
          <p:cNvSpPr/>
          <p:nvPr/>
        </p:nvSpPr>
        <p:spPr>
          <a:xfrm>
            <a:off x="3392424" y="1426464"/>
            <a:ext cx="2606040" cy="22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950" b="1" dirty="0">
                <a:solidFill>
                  <a:srgbClr val="1D4ED8"/>
                </a:solidFill>
              </a:rPr>
              <a:t>Calculul Echivalentului Subvenție Brut (ESB) ex-ante</a:t>
            </a:r>
            <a:endParaRPr lang="en-US" sz="95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950" dirty="0">
                <a:solidFill>
                  <a:srgbClr val="0F1C2E"/>
                </a:solidFill>
              </a:rPr>
              <a:t>Determinarea intensității ajutorului per județ (45%–75%)</a:t>
            </a:r>
            <a:endParaRPr lang="en-US" sz="95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950" dirty="0">
                <a:solidFill>
                  <a:srgbClr val="0F1C2E"/>
                </a:solidFill>
              </a:rPr>
              <a:t>Calculul contribuției proprii minime (≥ 25%)</a:t>
            </a:r>
            <a:endParaRPr lang="en-US" sz="95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950" dirty="0">
                <a:solidFill>
                  <a:srgbClr val="0F1C2E"/>
                </a:solidFill>
              </a:rPr>
              <a:t>Verificarea plafonului de finanțare (max 5 M €)</a:t>
            </a:r>
            <a:endParaRPr lang="en-US" sz="95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950" dirty="0">
                <a:solidFill>
                  <a:srgbClr val="0F1C2E"/>
                </a:solidFill>
              </a:rPr>
              <a:t>Alegerea Intermediarului Financiar (bancă) optim</a:t>
            </a:r>
            <a:endParaRPr lang="en-US" sz="950" dirty="0"/>
          </a:p>
        </p:txBody>
      </p:sp>
      <p:sp>
        <p:nvSpPr>
          <p:cNvPr id="19" name="Shape 15"/>
          <p:cNvSpPr/>
          <p:nvPr/>
        </p:nvSpPr>
        <p:spPr>
          <a:xfrm>
            <a:off x="3392424" y="3785616"/>
            <a:ext cx="2560320" cy="640080"/>
          </a:xfrm>
          <a:prstGeom prst="rect">
            <a:avLst/>
          </a:prstGeom>
          <a:solidFill>
            <a:srgbClr val="DBEAFE"/>
          </a:solidFill>
          <a:ln w="12700">
            <a:solidFill>
              <a:srgbClr val="1D4ED8"/>
            </a:solidFill>
            <a:prstDash val="solid"/>
          </a:ln>
        </p:spPr>
      </p:sp>
      <p:sp>
        <p:nvSpPr>
          <p:cNvPr id="20" name="Text 16"/>
          <p:cNvSpPr/>
          <p:nvPr/>
        </p:nvSpPr>
        <p:spPr>
          <a:xfrm>
            <a:off x="3447288" y="3785616"/>
            <a:ext cx="24231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1D4ED8"/>
                </a:solidFill>
              </a:rPr>
              <a:t>Livrabil: </a:t>
            </a:r>
            <a:pPr indent="0" marL="0">
              <a:buNone/>
            </a:pPr>
            <a:r>
              <a:rPr lang="en-US" sz="900" dirty="0">
                <a:solidFill>
                  <a:srgbClr val="0F1C2E"/>
                </a:solidFill>
              </a:rPr>
              <a:t>Fișă calcul ESB + recomandare IF</a:t>
            </a:r>
            <a:endParaRPr lang="en-US" sz="900" dirty="0"/>
          </a:p>
        </p:txBody>
      </p:sp>
      <p:sp>
        <p:nvSpPr>
          <p:cNvPr id="21" name="Shape 17"/>
          <p:cNvSpPr/>
          <p:nvPr/>
        </p:nvSpPr>
        <p:spPr>
          <a:xfrm>
            <a:off x="6236208" y="804672"/>
            <a:ext cx="2816352" cy="3794760"/>
          </a:xfrm>
          <a:prstGeom prst="rect">
            <a:avLst/>
          </a:prstGeom>
          <a:solidFill>
            <a:srgbClr val="FFFFFF"/>
          </a:solidFill>
          <a:ln w="12700">
            <a:solidFill>
              <a:srgbClr val="C9A227"/>
            </a:solidFill>
            <a:prstDash val="solid"/>
          </a:ln>
          <a:effectLst>
            <a:outerShdw sx="100000" sy="100000" kx="0" ky="0" algn="bl" rotWithShape="0" blurRad="101600" dist="38100" dir="8100000">
              <a:srgbClr val="000000">
                <a:alpha val="10000"/>
              </a:srgbClr>
            </a:outerShdw>
          </a:effectLst>
        </p:spPr>
      </p:sp>
      <p:sp>
        <p:nvSpPr>
          <p:cNvPr id="22" name="Shape 18"/>
          <p:cNvSpPr/>
          <p:nvPr/>
        </p:nvSpPr>
        <p:spPr>
          <a:xfrm>
            <a:off x="6236208" y="804672"/>
            <a:ext cx="2816352" cy="54864"/>
          </a:xfrm>
          <a:prstGeom prst="rect">
            <a:avLst/>
          </a:prstGeom>
          <a:solidFill>
            <a:srgbClr val="C9A227"/>
          </a:solidFill>
          <a:ln w="12700">
            <a:solidFill>
              <a:srgbClr val="C9A227"/>
            </a:solidFill>
            <a:prstDash val="solid"/>
          </a:ln>
        </p:spPr>
      </p:sp>
      <p:pic>
        <p:nvPicPr>
          <p:cNvPr id="23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2512" y="950976"/>
            <a:ext cx="320040" cy="320040"/>
          </a:xfrm>
          <a:prstGeom prst="rect">
            <a:avLst/>
          </a:prstGeom>
        </p:spPr>
      </p:pic>
      <p:sp>
        <p:nvSpPr>
          <p:cNvPr id="24" name="Text 19"/>
          <p:cNvSpPr/>
          <p:nvPr/>
        </p:nvSpPr>
        <p:spPr>
          <a:xfrm>
            <a:off x="6784848" y="950976"/>
            <a:ext cx="21488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C9A227"/>
                </a:solidFill>
              </a:rPr>
              <a:t>Plan de Afaceri</a:t>
            </a:r>
            <a:endParaRPr lang="en-US" sz="1200" dirty="0"/>
          </a:p>
        </p:txBody>
      </p:sp>
      <p:sp>
        <p:nvSpPr>
          <p:cNvPr id="25" name="Shape 20"/>
          <p:cNvSpPr/>
          <p:nvPr/>
        </p:nvSpPr>
        <p:spPr>
          <a:xfrm>
            <a:off x="6382512" y="1335024"/>
            <a:ext cx="2560320" cy="18288"/>
          </a:xfrm>
          <a:prstGeom prst="rect">
            <a:avLst/>
          </a:prstGeom>
          <a:solidFill>
            <a:srgbClr val="EEEEEE"/>
          </a:solidFill>
          <a:ln w="12700">
            <a:solidFill>
              <a:srgbClr val="EEEEEE"/>
            </a:solidFill>
            <a:prstDash val="solid"/>
          </a:ln>
        </p:spPr>
      </p:sp>
      <p:sp>
        <p:nvSpPr>
          <p:cNvPr id="26" name="Text 21"/>
          <p:cNvSpPr/>
          <p:nvPr/>
        </p:nvSpPr>
        <p:spPr>
          <a:xfrm>
            <a:off x="6382512" y="1426464"/>
            <a:ext cx="2606040" cy="22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950" b="1" dirty="0">
                <a:solidFill>
                  <a:srgbClr val="C9A227"/>
                </a:solidFill>
              </a:rPr>
              <a:t>Redactare Plan de Afaceri conform cerințelor IF</a:t>
            </a:r>
            <a:endParaRPr lang="en-US" sz="95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950" dirty="0">
                <a:solidFill>
                  <a:srgbClr val="0F1C2E"/>
                </a:solidFill>
              </a:rPr>
              <a:t>Structurarea investiției inițiale eligibile</a:t>
            </a:r>
            <a:endParaRPr lang="en-US" sz="95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950" dirty="0">
                <a:solidFill>
                  <a:srgbClr val="0F1C2E"/>
                </a:solidFill>
              </a:rPr>
              <a:t>Proiecții financiare și cash-flow pe durata creditului</a:t>
            </a:r>
            <a:endParaRPr lang="en-US" sz="95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950" dirty="0">
                <a:solidFill>
                  <a:srgbClr val="0F1C2E"/>
                </a:solidFill>
              </a:rPr>
              <a:t>Analiza de piață și plan de marketing</a:t>
            </a:r>
            <a:endParaRPr lang="en-US" sz="95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950" dirty="0">
                <a:solidFill>
                  <a:srgbClr val="0F1C2E"/>
                </a:solidFill>
              </a:rPr>
              <a:t>Documentarea efectului stimulativ al ajutorului</a:t>
            </a:r>
            <a:endParaRPr lang="en-US" sz="950" dirty="0"/>
          </a:p>
        </p:txBody>
      </p:sp>
      <p:sp>
        <p:nvSpPr>
          <p:cNvPr id="27" name="Shape 22"/>
          <p:cNvSpPr/>
          <p:nvPr/>
        </p:nvSpPr>
        <p:spPr>
          <a:xfrm>
            <a:off x="6382512" y="3785616"/>
            <a:ext cx="2560320" cy="640080"/>
          </a:xfrm>
          <a:prstGeom prst="rect">
            <a:avLst/>
          </a:prstGeom>
          <a:solidFill>
            <a:srgbClr val="FEF3C7"/>
          </a:solidFill>
          <a:ln w="12700">
            <a:solidFill>
              <a:srgbClr val="C9A227"/>
            </a:solidFill>
            <a:prstDash val="solid"/>
          </a:ln>
        </p:spPr>
      </p:sp>
      <p:sp>
        <p:nvSpPr>
          <p:cNvPr id="28" name="Text 23"/>
          <p:cNvSpPr/>
          <p:nvPr/>
        </p:nvSpPr>
        <p:spPr>
          <a:xfrm>
            <a:off x="6437376" y="3785616"/>
            <a:ext cx="24231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C9A227"/>
                </a:solidFill>
              </a:rPr>
              <a:t>Livrabil: </a:t>
            </a:r>
            <a:pPr indent="0" marL="0">
              <a:buNone/>
            </a:pPr>
            <a:r>
              <a:rPr lang="en-US" sz="900" dirty="0">
                <a:solidFill>
                  <a:srgbClr val="0F1C2E"/>
                </a:solidFill>
              </a:rPr>
              <a:t>Plan de Afaceri complet &amp; dosar inițial</a:t>
            </a:r>
            <a:endParaRPr lang="en-US" sz="900" dirty="0"/>
          </a:p>
        </p:txBody>
      </p:sp>
      <p:sp>
        <p:nvSpPr>
          <p:cNvPr id="29" name="Shape 24"/>
          <p:cNvSpPr/>
          <p:nvPr/>
        </p:nvSpPr>
        <p:spPr>
          <a:xfrm>
            <a:off x="0" y="4754880"/>
            <a:ext cx="9144000" cy="388620"/>
          </a:xfrm>
          <a:prstGeom prst="rect">
            <a:avLst/>
          </a:prstGeom>
          <a:solidFill>
            <a:srgbClr val="0D1829"/>
          </a:solidFill>
          <a:ln w="12700">
            <a:solidFill>
              <a:srgbClr val="0D1829"/>
            </a:solidFill>
            <a:prstDash val="solid"/>
          </a:ln>
        </p:spPr>
      </p:sp>
      <p:sp>
        <p:nvSpPr>
          <p:cNvPr id="30" name="Text 25"/>
          <p:cNvSpPr/>
          <p:nvPr/>
        </p:nvSpPr>
        <p:spPr>
          <a:xfrm>
            <a:off x="365760" y="4773168"/>
            <a:ext cx="77724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C9A227"/>
                </a:solidFill>
              </a:rPr>
              <a:t>M2M Solutions Consulting SRL</a:t>
            </a:r>
            <a:pPr indent="0" marL="0">
              <a:buNone/>
            </a:pPr>
            <a:r>
              <a:rPr lang="en-US" sz="900" dirty="0">
                <a:solidFill>
                  <a:srgbClr val="8899AA"/>
                </a:solidFill>
              </a:rPr>
              <a:t>  ·  Schema AS Regional · Investiții Productive IMM</a:t>
            </a:r>
            <a:endParaRPr lang="en-US" sz="900" dirty="0"/>
          </a:p>
        </p:txBody>
      </p:sp>
      <p:sp>
        <p:nvSpPr>
          <p:cNvPr id="31" name="Text 26"/>
          <p:cNvSpPr/>
          <p:nvPr/>
        </p:nvSpPr>
        <p:spPr>
          <a:xfrm>
            <a:off x="8229600" y="4773168"/>
            <a:ext cx="6400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b="1" dirty="0">
                <a:solidFill>
                  <a:srgbClr val="C9A227"/>
                </a:solidFill>
              </a:rPr>
              <a:t>11</a:t>
            </a:r>
            <a:endParaRPr lang="en-US" sz="900" dirty="0"/>
          </a:p>
        </p:txBody>
      </p:sp>
      <p:sp>
        <p:nvSpPr>
          <p:cNvPr id="32" name="Shape 27"/>
          <p:cNvSpPr/>
          <p:nvPr/>
        </p:nvSpPr>
        <p:spPr>
          <a:xfrm>
            <a:off x="8284464" y="36576"/>
            <a:ext cx="658368" cy="658368"/>
          </a:xfrm>
          <a:prstGeom prst="rect">
            <a:avLst/>
          </a:prstGeom>
          <a:solidFill>
            <a:srgbClr val="FFFFFF"/>
          </a:solidFill>
          <a:ln w="12700">
            <a:solidFill>
              <a:srgbClr val="DDDDDD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pic>
        <p:nvPicPr>
          <p:cNvPr id="33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1040" y="54864"/>
            <a:ext cx="585216" cy="58521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0F4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40080"/>
          </a:xfrm>
          <a:prstGeom prst="rect">
            <a:avLst/>
          </a:prstGeom>
          <a:solidFill>
            <a:srgbClr val="0D1829"/>
          </a:solidFill>
          <a:ln w="12700">
            <a:solidFill>
              <a:srgbClr val="0D1829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65760" y="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900" b="1" dirty="0">
                <a:solidFill>
                  <a:srgbClr val="FFFFFF"/>
                </a:solidFill>
              </a:rPr>
              <a:t>Servicii Tehnice incluse  —  Studii, Arhitectură &amp; Proiectare</a:t>
            </a:r>
            <a:endParaRPr lang="en-US" sz="1900" dirty="0"/>
          </a:p>
        </p:txBody>
      </p:sp>
      <p:sp>
        <p:nvSpPr>
          <p:cNvPr id="4" name="Shape 2"/>
          <p:cNvSpPr/>
          <p:nvPr/>
        </p:nvSpPr>
        <p:spPr>
          <a:xfrm>
            <a:off x="0" y="640080"/>
            <a:ext cx="9144000" cy="36576"/>
          </a:xfrm>
          <a:prstGeom prst="rect">
            <a:avLst/>
          </a:prstGeom>
          <a:solidFill>
            <a:srgbClr val="C9A227"/>
          </a:solidFill>
          <a:ln w="12700">
            <a:solidFill>
              <a:srgbClr val="C9A227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365760" y="768096"/>
            <a:ext cx="84124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0F1C2E"/>
                </a:solidFill>
              </a:rPr>
              <a:t>Investițiile productive finanțate prin schema AS implică adesea lucrări de construcție, extindere sau modernizare.</a:t>
            </a:r>
            <a:endParaRPr lang="en-US" sz="1100" dirty="0"/>
          </a:p>
          <a:p>
            <a:pPr indent="0" marL="0">
              <a:buNone/>
            </a:pPr>
            <a:r>
              <a:rPr lang="en-US" sz="1100" dirty="0">
                <a:solidFill>
                  <a:srgbClr val="0F1C2E"/>
                </a:solidFill>
              </a:rPr>
              <a:t>M2M Solutions acoperă integral documentația tehnică necesară — de la studiul de fezabilitate până la proiectul tehnic.</a:t>
            </a:r>
            <a:endParaRPr lang="en-US" sz="1100" dirty="0"/>
          </a:p>
        </p:txBody>
      </p:sp>
      <p:sp>
        <p:nvSpPr>
          <p:cNvPr id="6" name="Shape 4"/>
          <p:cNvSpPr/>
          <p:nvPr/>
        </p:nvSpPr>
        <p:spPr>
          <a:xfrm>
            <a:off x="256032" y="1298448"/>
            <a:ext cx="2816352" cy="3246120"/>
          </a:xfrm>
          <a:prstGeom prst="rect">
            <a:avLst/>
          </a:prstGeom>
          <a:solidFill>
            <a:srgbClr val="FFFFFF"/>
          </a:solidFill>
          <a:ln w="12700">
            <a:solidFill>
              <a:srgbClr val="1D4ED8"/>
            </a:solidFill>
            <a:prstDash val="solid"/>
          </a:ln>
          <a:effectLst>
            <a:outerShdw sx="100000" sy="100000" kx="0" ky="0" algn="bl" rotWithShape="0" blurRad="101600" dist="38100" dir="8100000">
              <a:srgbClr val="000000">
                <a:alpha val="10000"/>
              </a:srgbClr>
            </a:outerShdw>
          </a:effectLst>
        </p:spPr>
      </p:sp>
      <p:sp>
        <p:nvSpPr>
          <p:cNvPr id="7" name="Shape 5"/>
          <p:cNvSpPr/>
          <p:nvPr/>
        </p:nvSpPr>
        <p:spPr>
          <a:xfrm>
            <a:off x="256032" y="1298448"/>
            <a:ext cx="2816352" cy="54864"/>
          </a:xfrm>
          <a:prstGeom prst="rect">
            <a:avLst/>
          </a:prstGeom>
          <a:solidFill>
            <a:srgbClr val="1D4ED8"/>
          </a:solidFill>
          <a:ln w="12700">
            <a:solidFill>
              <a:srgbClr val="1D4ED8"/>
            </a:solidFill>
            <a:prstDash val="solid"/>
          </a:ln>
        </p:spPr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336" y="1444752"/>
            <a:ext cx="320040" cy="320040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804672" y="1417320"/>
            <a:ext cx="21488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D4ED8"/>
                </a:solidFill>
              </a:rPr>
              <a:t>Studiu de Fezabilitate</a:t>
            </a:r>
            <a:endParaRPr lang="en-US" sz="1200" dirty="0"/>
          </a:p>
        </p:txBody>
      </p:sp>
      <p:sp>
        <p:nvSpPr>
          <p:cNvPr id="10" name="Text 7"/>
          <p:cNvSpPr/>
          <p:nvPr/>
        </p:nvSpPr>
        <p:spPr>
          <a:xfrm>
            <a:off x="804672" y="1664208"/>
            <a:ext cx="21488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4748B"/>
                </a:solidFill>
              </a:rPr>
              <a:t>SF / DALI</a:t>
            </a:r>
            <a:endParaRPr lang="en-US" sz="900" dirty="0"/>
          </a:p>
        </p:txBody>
      </p:sp>
      <p:sp>
        <p:nvSpPr>
          <p:cNvPr id="11" name="Shape 8"/>
          <p:cNvSpPr/>
          <p:nvPr/>
        </p:nvSpPr>
        <p:spPr>
          <a:xfrm>
            <a:off x="402336" y="1883664"/>
            <a:ext cx="2560320" cy="18288"/>
          </a:xfrm>
          <a:prstGeom prst="rect">
            <a:avLst/>
          </a:prstGeom>
          <a:solidFill>
            <a:srgbClr val="EEEEEE"/>
          </a:solidFill>
          <a:ln w="12700">
            <a:solidFill>
              <a:srgbClr val="EEEEEE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402336" y="1956816"/>
            <a:ext cx="2606040" cy="2240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950" b="1" dirty="0">
                <a:solidFill>
                  <a:srgbClr val="1D4ED8"/>
                </a:solidFill>
              </a:rPr>
              <a:t>Analiza oportunității și viabilității investiției</a:t>
            </a:r>
            <a:endParaRPr lang="en-US" sz="95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950" dirty="0">
                <a:solidFill>
                  <a:srgbClr val="0F1C2E"/>
                </a:solidFill>
              </a:rPr>
              <a:t>Scenarii tehnico-economice comparate</a:t>
            </a:r>
            <a:endParaRPr lang="en-US" sz="95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950" dirty="0">
                <a:solidFill>
                  <a:srgbClr val="0F1C2E"/>
                </a:solidFill>
              </a:rPr>
              <a:t>Estimare costuri și indicatori de performanță</a:t>
            </a:r>
            <a:endParaRPr lang="en-US" sz="95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950" dirty="0">
                <a:solidFill>
                  <a:srgbClr val="0F1C2E"/>
                </a:solidFill>
              </a:rPr>
              <a:t>Fundamentarea soluției tehnice optime</a:t>
            </a:r>
            <a:endParaRPr lang="en-US" sz="95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950" dirty="0">
                <a:solidFill>
                  <a:srgbClr val="0F1C2E"/>
                </a:solidFill>
              </a:rPr>
              <a:t>Document obligatoriu pentru proiecte cu construcții</a:t>
            </a:r>
            <a:endParaRPr lang="en-US" sz="95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950" dirty="0">
                <a:solidFill>
                  <a:srgbClr val="0F1C2E"/>
                </a:solidFill>
              </a:rPr>
              <a:t>Conform HG 907/2016 și cerințelor IF</a:t>
            </a:r>
            <a:endParaRPr lang="en-US" sz="950" dirty="0"/>
          </a:p>
        </p:txBody>
      </p:sp>
      <p:sp>
        <p:nvSpPr>
          <p:cNvPr id="13" name="Shape 10"/>
          <p:cNvSpPr/>
          <p:nvPr/>
        </p:nvSpPr>
        <p:spPr>
          <a:xfrm>
            <a:off x="402336" y="4224528"/>
            <a:ext cx="2560320" cy="237744"/>
          </a:xfrm>
          <a:prstGeom prst="rect">
            <a:avLst/>
          </a:prstGeom>
          <a:solidFill>
            <a:srgbClr val="DBEAFE"/>
          </a:solidFill>
          <a:ln w="12700">
            <a:solidFill>
              <a:srgbClr val="1D4ED8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457200" y="4224528"/>
            <a:ext cx="24231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b="1" dirty="0">
                <a:solidFill>
                  <a:srgbClr val="1D4ED8"/>
                </a:solidFill>
              </a:rPr>
              <a:t>Livrabil: </a:t>
            </a:r>
            <a:pPr indent="0" marL="0">
              <a:buNone/>
            </a:pPr>
            <a:r>
              <a:rPr lang="en-US" sz="850" dirty="0">
                <a:solidFill>
                  <a:srgbClr val="0F1C2E"/>
                </a:solidFill>
              </a:rPr>
              <a:t>Studiu de Fezabilitate / DALI aprobat</a:t>
            </a:r>
            <a:endParaRPr lang="en-US" sz="850" dirty="0"/>
          </a:p>
        </p:txBody>
      </p:sp>
      <p:sp>
        <p:nvSpPr>
          <p:cNvPr id="15" name="Shape 12"/>
          <p:cNvSpPr/>
          <p:nvPr/>
        </p:nvSpPr>
        <p:spPr>
          <a:xfrm>
            <a:off x="3246120" y="1298448"/>
            <a:ext cx="2816352" cy="3246120"/>
          </a:xfrm>
          <a:prstGeom prst="rect">
            <a:avLst/>
          </a:prstGeom>
          <a:solidFill>
            <a:srgbClr val="FFFFFF"/>
          </a:solidFill>
          <a:ln w="12700">
            <a:solidFill>
              <a:srgbClr val="1D4ED8"/>
            </a:solidFill>
            <a:prstDash val="solid"/>
          </a:ln>
          <a:effectLst>
            <a:outerShdw sx="100000" sy="100000" kx="0" ky="0" algn="bl" rotWithShape="0" blurRad="101600" dist="38100" dir="8100000">
              <a:srgbClr val="000000">
                <a:alpha val="10000"/>
              </a:srgbClr>
            </a:outerShdw>
          </a:effectLst>
        </p:spPr>
      </p:sp>
      <p:sp>
        <p:nvSpPr>
          <p:cNvPr id="16" name="Shape 13"/>
          <p:cNvSpPr/>
          <p:nvPr/>
        </p:nvSpPr>
        <p:spPr>
          <a:xfrm>
            <a:off x="3246120" y="1298448"/>
            <a:ext cx="2816352" cy="54864"/>
          </a:xfrm>
          <a:prstGeom prst="rect">
            <a:avLst/>
          </a:prstGeom>
          <a:solidFill>
            <a:srgbClr val="1D4ED8"/>
          </a:solidFill>
          <a:ln w="12700">
            <a:solidFill>
              <a:srgbClr val="1D4ED8"/>
            </a:solidFill>
            <a:prstDash val="solid"/>
          </a:ln>
        </p:spPr>
      </p:sp>
      <p:pic>
        <p:nvPicPr>
          <p:cNvPr id="17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424" y="1444752"/>
            <a:ext cx="320040" cy="320040"/>
          </a:xfrm>
          <a:prstGeom prst="rect">
            <a:avLst/>
          </a:prstGeom>
        </p:spPr>
      </p:pic>
      <p:sp>
        <p:nvSpPr>
          <p:cNvPr id="18" name="Text 14"/>
          <p:cNvSpPr/>
          <p:nvPr/>
        </p:nvSpPr>
        <p:spPr>
          <a:xfrm>
            <a:off x="3794760" y="1417320"/>
            <a:ext cx="21488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D4ED8"/>
                </a:solidFill>
              </a:rPr>
              <a:t>Servicii de Arhitectură</a:t>
            </a:r>
            <a:endParaRPr lang="en-US" sz="1200" dirty="0"/>
          </a:p>
        </p:txBody>
      </p:sp>
      <p:sp>
        <p:nvSpPr>
          <p:cNvPr id="19" name="Text 15"/>
          <p:cNvSpPr/>
          <p:nvPr/>
        </p:nvSpPr>
        <p:spPr>
          <a:xfrm>
            <a:off x="3794760" y="1664208"/>
            <a:ext cx="21488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4748B"/>
                </a:solidFill>
              </a:rPr>
              <a:t>Proiectare &amp; Avize</a:t>
            </a:r>
            <a:endParaRPr lang="en-US" sz="900" dirty="0"/>
          </a:p>
        </p:txBody>
      </p:sp>
      <p:sp>
        <p:nvSpPr>
          <p:cNvPr id="20" name="Shape 16"/>
          <p:cNvSpPr/>
          <p:nvPr/>
        </p:nvSpPr>
        <p:spPr>
          <a:xfrm>
            <a:off x="3392424" y="1883664"/>
            <a:ext cx="2560320" cy="18288"/>
          </a:xfrm>
          <a:prstGeom prst="rect">
            <a:avLst/>
          </a:prstGeom>
          <a:solidFill>
            <a:srgbClr val="EEEEEE"/>
          </a:solidFill>
          <a:ln w="12700">
            <a:solidFill>
              <a:srgbClr val="EEEEEE"/>
            </a:solidFill>
            <a:prstDash val="solid"/>
          </a:ln>
        </p:spPr>
      </p:sp>
      <p:sp>
        <p:nvSpPr>
          <p:cNvPr id="21" name="Text 17"/>
          <p:cNvSpPr/>
          <p:nvPr/>
        </p:nvSpPr>
        <p:spPr>
          <a:xfrm>
            <a:off x="3392424" y="1956816"/>
            <a:ext cx="2606040" cy="2240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950" b="1" dirty="0">
                <a:solidFill>
                  <a:srgbClr val="1D4ED8"/>
                </a:solidFill>
              </a:rPr>
              <a:t>Proiect de Autorizare a Lucrărilor de Construcție (PAC)</a:t>
            </a:r>
            <a:endParaRPr lang="en-US" sz="95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950" dirty="0">
                <a:solidFill>
                  <a:srgbClr val="0F1C2E"/>
                </a:solidFill>
              </a:rPr>
              <a:t>Documentație pentru obținerea Autorizației de Construire</a:t>
            </a:r>
            <a:endParaRPr lang="en-US" sz="95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950" dirty="0">
                <a:solidFill>
                  <a:srgbClr val="0F1C2E"/>
                </a:solidFill>
              </a:rPr>
              <a:t>Avize și acorduri necesare (urbanism, mediu, ISU etc.)</a:t>
            </a:r>
            <a:endParaRPr lang="en-US" sz="95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950" dirty="0">
                <a:solidFill>
                  <a:srgbClr val="0F1C2E"/>
                </a:solidFill>
              </a:rPr>
              <a:t>Coordonare cu autoritățile locale și regionale</a:t>
            </a:r>
            <a:endParaRPr lang="en-US" sz="95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950" dirty="0">
                <a:solidFill>
                  <a:srgbClr val="0F1C2E"/>
                </a:solidFill>
              </a:rPr>
              <a:t>Respectare cerințe DNSH și imunizare climatică</a:t>
            </a:r>
            <a:endParaRPr lang="en-US" sz="95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950" dirty="0">
                <a:solidFill>
                  <a:srgbClr val="0F1C2E"/>
                </a:solidFill>
              </a:rPr>
              <a:t>Integrare în cerințele tehnice ale IF (bancă)</a:t>
            </a:r>
            <a:endParaRPr lang="en-US" sz="950" dirty="0"/>
          </a:p>
        </p:txBody>
      </p:sp>
      <p:sp>
        <p:nvSpPr>
          <p:cNvPr id="22" name="Shape 18"/>
          <p:cNvSpPr/>
          <p:nvPr/>
        </p:nvSpPr>
        <p:spPr>
          <a:xfrm>
            <a:off x="3392424" y="4224528"/>
            <a:ext cx="2560320" cy="237744"/>
          </a:xfrm>
          <a:prstGeom prst="rect">
            <a:avLst/>
          </a:prstGeom>
          <a:solidFill>
            <a:srgbClr val="DBEAFE"/>
          </a:solidFill>
          <a:ln w="12700">
            <a:solidFill>
              <a:srgbClr val="1D4ED8"/>
            </a:solidFill>
            <a:prstDash val="solid"/>
          </a:ln>
        </p:spPr>
      </p:sp>
      <p:sp>
        <p:nvSpPr>
          <p:cNvPr id="23" name="Text 19"/>
          <p:cNvSpPr/>
          <p:nvPr/>
        </p:nvSpPr>
        <p:spPr>
          <a:xfrm>
            <a:off x="3447288" y="4224528"/>
            <a:ext cx="24231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b="1" dirty="0">
                <a:solidFill>
                  <a:srgbClr val="1D4ED8"/>
                </a:solidFill>
              </a:rPr>
              <a:t>Livrabil: </a:t>
            </a:r>
            <a:pPr indent="0" marL="0">
              <a:buNone/>
            </a:pPr>
            <a:r>
              <a:rPr lang="en-US" sz="850" dirty="0">
                <a:solidFill>
                  <a:srgbClr val="0F1C2E"/>
                </a:solidFill>
              </a:rPr>
              <a:t>PAC + Autorizație de Construire</a:t>
            </a:r>
            <a:endParaRPr lang="en-US" sz="850" dirty="0"/>
          </a:p>
        </p:txBody>
      </p:sp>
      <p:sp>
        <p:nvSpPr>
          <p:cNvPr id="24" name="Shape 20"/>
          <p:cNvSpPr/>
          <p:nvPr/>
        </p:nvSpPr>
        <p:spPr>
          <a:xfrm>
            <a:off x="6236208" y="1298448"/>
            <a:ext cx="2816352" cy="3246120"/>
          </a:xfrm>
          <a:prstGeom prst="rect">
            <a:avLst/>
          </a:prstGeom>
          <a:solidFill>
            <a:srgbClr val="FFFFFF"/>
          </a:solidFill>
          <a:ln w="12700">
            <a:solidFill>
              <a:srgbClr val="C9A227"/>
            </a:solidFill>
            <a:prstDash val="solid"/>
          </a:ln>
          <a:effectLst>
            <a:outerShdw sx="100000" sy="100000" kx="0" ky="0" algn="bl" rotWithShape="0" blurRad="101600" dist="38100" dir="8100000">
              <a:srgbClr val="000000">
                <a:alpha val="10000"/>
              </a:srgbClr>
            </a:outerShdw>
          </a:effectLst>
        </p:spPr>
      </p:sp>
      <p:sp>
        <p:nvSpPr>
          <p:cNvPr id="25" name="Shape 21"/>
          <p:cNvSpPr/>
          <p:nvPr/>
        </p:nvSpPr>
        <p:spPr>
          <a:xfrm>
            <a:off x="6236208" y="1298448"/>
            <a:ext cx="2816352" cy="54864"/>
          </a:xfrm>
          <a:prstGeom prst="rect">
            <a:avLst/>
          </a:prstGeom>
          <a:solidFill>
            <a:srgbClr val="C9A227"/>
          </a:solidFill>
          <a:ln w="12700">
            <a:solidFill>
              <a:srgbClr val="C9A227"/>
            </a:solidFill>
            <a:prstDash val="solid"/>
          </a:ln>
        </p:spPr>
      </p:sp>
      <p:pic>
        <p:nvPicPr>
          <p:cNvPr id="26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2512" y="1444752"/>
            <a:ext cx="320040" cy="320040"/>
          </a:xfrm>
          <a:prstGeom prst="rect">
            <a:avLst/>
          </a:prstGeom>
        </p:spPr>
      </p:pic>
      <p:sp>
        <p:nvSpPr>
          <p:cNvPr id="27" name="Text 22"/>
          <p:cNvSpPr/>
          <p:nvPr/>
        </p:nvSpPr>
        <p:spPr>
          <a:xfrm>
            <a:off x="6784848" y="1417320"/>
            <a:ext cx="21488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C9A227"/>
                </a:solidFill>
              </a:rPr>
              <a:t>Proiect Tehnic</a:t>
            </a:r>
            <a:endParaRPr lang="en-US" sz="1200" dirty="0"/>
          </a:p>
        </p:txBody>
      </p:sp>
      <p:sp>
        <p:nvSpPr>
          <p:cNvPr id="28" name="Text 23"/>
          <p:cNvSpPr/>
          <p:nvPr/>
        </p:nvSpPr>
        <p:spPr>
          <a:xfrm>
            <a:off x="6784848" y="1664208"/>
            <a:ext cx="21488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4748B"/>
                </a:solidFill>
              </a:rPr>
              <a:t>PT + DDE + CS</a:t>
            </a:r>
            <a:endParaRPr lang="en-US" sz="900" dirty="0"/>
          </a:p>
        </p:txBody>
      </p:sp>
      <p:sp>
        <p:nvSpPr>
          <p:cNvPr id="29" name="Shape 24"/>
          <p:cNvSpPr/>
          <p:nvPr/>
        </p:nvSpPr>
        <p:spPr>
          <a:xfrm>
            <a:off x="6382512" y="1883664"/>
            <a:ext cx="2560320" cy="18288"/>
          </a:xfrm>
          <a:prstGeom prst="rect">
            <a:avLst/>
          </a:prstGeom>
          <a:solidFill>
            <a:srgbClr val="EEEEEE"/>
          </a:solidFill>
          <a:ln w="12700">
            <a:solidFill>
              <a:srgbClr val="EEEEEE"/>
            </a:solidFill>
            <a:prstDash val="solid"/>
          </a:ln>
        </p:spPr>
      </p:sp>
      <p:sp>
        <p:nvSpPr>
          <p:cNvPr id="30" name="Text 25"/>
          <p:cNvSpPr/>
          <p:nvPr/>
        </p:nvSpPr>
        <p:spPr>
          <a:xfrm>
            <a:off x="6382512" y="1956816"/>
            <a:ext cx="2606040" cy="2240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950" b="1" dirty="0">
                <a:solidFill>
                  <a:srgbClr val="C9A227"/>
                </a:solidFill>
              </a:rPr>
              <a:t>Proiect Tehnic complet (PT) cu toate specialitățile</a:t>
            </a:r>
            <a:endParaRPr lang="en-US" sz="95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950" dirty="0">
                <a:solidFill>
                  <a:srgbClr val="0F1C2E"/>
                </a:solidFill>
              </a:rPr>
              <a:t>Detalii de Execuție (DDE) pentru antreprenori</a:t>
            </a:r>
            <a:endParaRPr lang="en-US" sz="95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950" dirty="0">
                <a:solidFill>
                  <a:srgbClr val="0F1C2E"/>
                </a:solidFill>
              </a:rPr>
              <a:t>Caiet de Sarcini (CS) pentru proceduri de achiziție</a:t>
            </a:r>
            <a:endParaRPr lang="en-US" sz="95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950" dirty="0">
                <a:solidFill>
                  <a:srgbClr val="0F1C2E"/>
                </a:solidFill>
              </a:rPr>
              <a:t>Deviz general și devize pe obiecte (conform HG 907)</a:t>
            </a:r>
            <a:endParaRPr lang="en-US" sz="95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950" dirty="0">
                <a:solidFill>
                  <a:srgbClr val="0F1C2E"/>
                </a:solidFill>
              </a:rPr>
              <a:t>Asistență tehnică pe șantier pe durata execuției</a:t>
            </a:r>
            <a:endParaRPr lang="en-US" sz="95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950" dirty="0">
                <a:solidFill>
                  <a:srgbClr val="0F1C2E"/>
                </a:solidFill>
              </a:rPr>
              <a:t>Recepție lucrări și documentație post-execuție</a:t>
            </a:r>
            <a:endParaRPr lang="en-US" sz="950" dirty="0"/>
          </a:p>
        </p:txBody>
      </p:sp>
      <p:sp>
        <p:nvSpPr>
          <p:cNvPr id="31" name="Shape 26"/>
          <p:cNvSpPr/>
          <p:nvPr/>
        </p:nvSpPr>
        <p:spPr>
          <a:xfrm>
            <a:off x="6382512" y="4224528"/>
            <a:ext cx="2560320" cy="237744"/>
          </a:xfrm>
          <a:prstGeom prst="rect">
            <a:avLst/>
          </a:prstGeom>
          <a:solidFill>
            <a:srgbClr val="FEF3C7"/>
          </a:solidFill>
          <a:ln w="12700">
            <a:solidFill>
              <a:srgbClr val="C9A227"/>
            </a:solidFill>
            <a:prstDash val="solid"/>
          </a:ln>
        </p:spPr>
      </p:sp>
      <p:sp>
        <p:nvSpPr>
          <p:cNvPr id="32" name="Text 27"/>
          <p:cNvSpPr/>
          <p:nvPr/>
        </p:nvSpPr>
        <p:spPr>
          <a:xfrm>
            <a:off x="6437376" y="4224528"/>
            <a:ext cx="24231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b="1" dirty="0">
                <a:solidFill>
                  <a:srgbClr val="C9A227"/>
                </a:solidFill>
              </a:rPr>
              <a:t>Livrabil: </a:t>
            </a:r>
            <a:pPr indent="0" marL="0">
              <a:buNone/>
            </a:pPr>
            <a:r>
              <a:rPr lang="en-US" sz="850" dirty="0">
                <a:solidFill>
                  <a:srgbClr val="0F1C2E"/>
                </a:solidFill>
              </a:rPr>
              <a:t>PT + DDE + CS + Deviz general</a:t>
            </a:r>
            <a:endParaRPr lang="en-US" sz="850" dirty="0"/>
          </a:p>
        </p:txBody>
      </p:sp>
      <p:sp>
        <p:nvSpPr>
          <p:cNvPr id="33" name="Shape 28"/>
          <p:cNvSpPr/>
          <p:nvPr/>
        </p:nvSpPr>
        <p:spPr>
          <a:xfrm>
            <a:off x="0" y="4754880"/>
            <a:ext cx="9144000" cy="388620"/>
          </a:xfrm>
          <a:prstGeom prst="rect">
            <a:avLst/>
          </a:prstGeom>
          <a:solidFill>
            <a:srgbClr val="0D1829"/>
          </a:solidFill>
          <a:ln w="12700">
            <a:solidFill>
              <a:srgbClr val="0D1829"/>
            </a:solidFill>
            <a:prstDash val="solid"/>
          </a:ln>
        </p:spPr>
      </p:sp>
      <p:sp>
        <p:nvSpPr>
          <p:cNvPr id="34" name="Text 29"/>
          <p:cNvSpPr/>
          <p:nvPr/>
        </p:nvSpPr>
        <p:spPr>
          <a:xfrm>
            <a:off x="365760" y="4773168"/>
            <a:ext cx="77724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C9A227"/>
                </a:solidFill>
              </a:rPr>
              <a:t>M2M Solutions Consulting SRL</a:t>
            </a:r>
            <a:pPr indent="0" marL="0">
              <a:buNone/>
            </a:pPr>
            <a:r>
              <a:rPr lang="en-US" sz="900" dirty="0">
                <a:solidFill>
                  <a:srgbClr val="8899AA"/>
                </a:solidFill>
              </a:rPr>
              <a:t>  ·  Schema AS Regional · Investiții Productive IMM</a:t>
            </a:r>
            <a:endParaRPr lang="en-US" sz="900" dirty="0"/>
          </a:p>
        </p:txBody>
      </p:sp>
      <p:sp>
        <p:nvSpPr>
          <p:cNvPr id="35" name="Text 30"/>
          <p:cNvSpPr/>
          <p:nvPr/>
        </p:nvSpPr>
        <p:spPr>
          <a:xfrm>
            <a:off x="8229600" y="4773168"/>
            <a:ext cx="6400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b="1" dirty="0">
                <a:solidFill>
                  <a:srgbClr val="C9A227"/>
                </a:solidFill>
              </a:rPr>
              <a:t>12</a:t>
            </a:r>
            <a:endParaRPr lang="en-US" sz="900" dirty="0"/>
          </a:p>
        </p:txBody>
      </p:sp>
      <p:sp>
        <p:nvSpPr>
          <p:cNvPr id="36" name="Shape 31"/>
          <p:cNvSpPr/>
          <p:nvPr/>
        </p:nvSpPr>
        <p:spPr>
          <a:xfrm>
            <a:off x="8284464" y="36576"/>
            <a:ext cx="658368" cy="658368"/>
          </a:xfrm>
          <a:prstGeom prst="rect">
            <a:avLst/>
          </a:prstGeom>
          <a:solidFill>
            <a:srgbClr val="FFFFFF"/>
          </a:solidFill>
          <a:ln w="12700">
            <a:solidFill>
              <a:srgbClr val="DDDDDD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pic>
        <p:nvPicPr>
          <p:cNvPr id="37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1040" y="54864"/>
            <a:ext cx="585216" cy="58521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D182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40080"/>
          </a:xfrm>
          <a:prstGeom prst="rect">
            <a:avLst/>
          </a:prstGeom>
          <a:solidFill>
            <a:srgbClr val="080F1A"/>
          </a:solidFill>
          <a:ln w="12700">
            <a:solidFill>
              <a:srgbClr val="080F1A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65760" y="0"/>
            <a:ext cx="84124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900" b="1" dirty="0">
                <a:solidFill>
                  <a:srgbClr val="FFFFFF"/>
                </a:solidFill>
              </a:rPr>
              <a:t>Faza II+III  —  Depunere, Negociere &amp; Relația cu Banca</a:t>
            </a:r>
            <a:endParaRPr lang="en-US" sz="1900" dirty="0"/>
          </a:p>
        </p:txBody>
      </p:sp>
      <p:sp>
        <p:nvSpPr>
          <p:cNvPr id="4" name="Shape 2"/>
          <p:cNvSpPr/>
          <p:nvPr/>
        </p:nvSpPr>
        <p:spPr>
          <a:xfrm>
            <a:off x="0" y="640080"/>
            <a:ext cx="9144000" cy="36576"/>
          </a:xfrm>
          <a:prstGeom prst="rect">
            <a:avLst/>
          </a:prstGeom>
          <a:solidFill>
            <a:srgbClr val="C9A227"/>
          </a:solidFill>
          <a:ln w="12700">
            <a:solidFill>
              <a:srgbClr val="C9A227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256032" y="804672"/>
            <a:ext cx="4160520" cy="3794760"/>
          </a:xfrm>
          <a:prstGeom prst="rect">
            <a:avLst/>
          </a:prstGeom>
          <a:solidFill>
            <a:srgbClr val="152238"/>
          </a:solidFill>
          <a:ln w="12700">
            <a:solidFill>
              <a:srgbClr val="1E3050"/>
            </a:solidFill>
            <a:prstDash val="solid"/>
          </a:ln>
          <a:effectLst>
            <a:outerShdw sx="100000" sy="100000" kx="0" ky="0" algn="bl" rotWithShape="0" blurRad="101600" dist="38100" dir="8100000">
              <a:srgbClr val="000000">
                <a:alpha val="20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256032" y="804672"/>
            <a:ext cx="4160520" cy="54864"/>
          </a:xfrm>
          <a:prstGeom prst="rect">
            <a:avLst/>
          </a:prstGeom>
          <a:solidFill>
            <a:srgbClr val="1D4ED8"/>
          </a:solidFill>
          <a:ln w="12700">
            <a:solidFill>
              <a:srgbClr val="1D4ED8"/>
            </a:solidFill>
            <a:prstDash val="solid"/>
          </a:ln>
        </p:spPr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4048" y="950976"/>
            <a:ext cx="347472" cy="347472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841248" y="950976"/>
            <a:ext cx="34290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FFFFF"/>
                </a:solidFill>
              </a:rPr>
              <a:t>Pregătire Dosar Complet</a:t>
            </a:r>
            <a:endParaRPr lang="en-US" sz="1300" dirty="0"/>
          </a:p>
        </p:txBody>
      </p:sp>
      <p:sp>
        <p:nvSpPr>
          <p:cNvPr id="9" name="Shape 6"/>
          <p:cNvSpPr/>
          <p:nvPr/>
        </p:nvSpPr>
        <p:spPr>
          <a:xfrm>
            <a:off x="384048" y="1353312"/>
            <a:ext cx="3840480" cy="18288"/>
          </a:xfrm>
          <a:prstGeom prst="rect">
            <a:avLst/>
          </a:prstGeom>
          <a:solidFill>
            <a:srgbClr val="1E3050"/>
          </a:solidFill>
          <a:ln w="12700">
            <a:solidFill>
              <a:srgbClr val="1E3050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84048" y="1444752"/>
            <a:ext cx="3886200" cy="27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000" b="1" dirty="0">
                <a:solidFill>
                  <a:srgbClr val="2563EB"/>
                </a:solidFill>
              </a:rPr>
              <a:t>Cerere de finanțare completată conform cerințelor IF</a:t>
            </a:r>
            <a:endParaRPr lang="en-US" sz="100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000" dirty="0">
                <a:solidFill>
                  <a:srgbClr val="AABBCC"/>
                </a:solidFill>
              </a:rPr>
              <a:t>Plan de Afaceri finalizat și corelat cu cererea</a:t>
            </a:r>
            <a:endParaRPr lang="en-US" sz="100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000" dirty="0">
                <a:solidFill>
                  <a:srgbClr val="AABBCC"/>
                </a:solidFill>
              </a:rPr>
              <a:t>Acte constitutive, bilanțuri, situații financiare</a:t>
            </a:r>
            <a:endParaRPr lang="en-US" sz="100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000" dirty="0">
                <a:solidFill>
                  <a:srgbClr val="AABBCC"/>
                </a:solidFill>
              </a:rPr>
              <a:t>Declarații privind ajutorul de stat (RegAS)</a:t>
            </a:r>
            <a:endParaRPr lang="en-US" sz="100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000" dirty="0">
                <a:solidFill>
                  <a:srgbClr val="AABBCC"/>
                </a:solidFill>
              </a:rPr>
              <a:t>Documente privind dreptul de proprietate / locație</a:t>
            </a:r>
            <a:endParaRPr lang="en-US" sz="100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000" dirty="0">
                <a:solidFill>
                  <a:srgbClr val="AABBCC"/>
                </a:solidFill>
              </a:rPr>
              <a:t>Deviz investiție și oferte de preț echipamente</a:t>
            </a:r>
            <a:endParaRPr lang="en-US" sz="100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000" dirty="0">
                <a:solidFill>
                  <a:srgbClr val="AABBCC"/>
                </a:solidFill>
              </a:rPr>
              <a:t>Verificare completitudine dosar înainte de depunere</a:t>
            </a:r>
            <a:endParaRPr lang="en-US" sz="1000" dirty="0"/>
          </a:p>
        </p:txBody>
      </p:sp>
      <p:sp>
        <p:nvSpPr>
          <p:cNvPr id="11" name="Shape 8"/>
          <p:cNvSpPr/>
          <p:nvPr/>
        </p:nvSpPr>
        <p:spPr>
          <a:xfrm>
            <a:off x="384048" y="4224528"/>
            <a:ext cx="3886200" cy="256032"/>
          </a:xfrm>
          <a:prstGeom prst="rect">
            <a:avLst/>
          </a:prstGeom>
          <a:solidFill>
            <a:srgbClr val="1E3050"/>
          </a:solidFill>
          <a:ln w="12700">
            <a:solidFill>
              <a:srgbClr val="1D4ED8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457200" y="4224528"/>
            <a:ext cx="37490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2563EB"/>
                </a:solidFill>
              </a:rPr>
              <a:t>Livrabil: Dosar complet depus la Intermediarul Financiar</a:t>
            </a:r>
            <a:endParaRPr lang="en-US" sz="900" dirty="0"/>
          </a:p>
        </p:txBody>
      </p:sp>
      <p:sp>
        <p:nvSpPr>
          <p:cNvPr id="13" name="Shape 10"/>
          <p:cNvSpPr/>
          <p:nvPr/>
        </p:nvSpPr>
        <p:spPr>
          <a:xfrm>
            <a:off x="4709160" y="804672"/>
            <a:ext cx="4160520" cy="3794760"/>
          </a:xfrm>
          <a:prstGeom prst="rect">
            <a:avLst/>
          </a:prstGeom>
          <a:solidFill>
            <a:srgbClr val="152238"/>
          </a:solidFill>
          <a:ln w="12700">
            <a:solidFill>
              <a:srgbClr val="1E3050"/>
            </a:solidFill>
            <a:prstDash val="solid"/>
          </a:ln>
          <a:effectLst>
            <a:outerShdw sx="100000" sy="100000" kx="0" ky="0" algn="bl" rotWithShape="0" blurRad="101600" dist="38100" dir="8100000">
              <a:srgbClr val="000000">
                <a:alpha val="20000"/>
              </a:srgbClr>
            </a:outerShdw>
          </a:effectLst>
        </p:spPr>
      </p:sp>
      <p:sp>
        <p:nvSpPr>
          <p:cNvPr id="14" name="Shape 11"/>
          <p:cNvSpPr/>
          <p:nvPr/>
        </p:nvSpPr>
        <p:spPr>
          <a:xfrm>
            <a:off x="4709160" y="804672"/>
            <a:ext cx="4160520" cy="54864"/>
          </a:xfrm>
          <a:prstGeom prst="rect">
            <a:avLst/>
          </a:prstGeom>
          <a:solidFill>
            <a:srgbClr val="C9A227"/>
          </a:solidFill>
          <a:ln w="12700">
            <a:solidFill>
              <a:srgbClr val="C9A227"/>
            </a:solidFill>
            <a:prstDash val="solid"/>
          </a:ln>
        </p:spPr>
      </p:sp>
      <p:pic>
        <p:nvPicPr>
          <p:cNvPr id="1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8032" y="950976"/>
            <a:ext cx="347472" cy="347472"/>
          </a:xfrm>
          <a:prstGeom prst="rect">
            <a:avLst/>
          </a:prstGeom>
        </p:spPr>
      </p:pic>
      <p:sp>
        <p:nvSpPr>
          <p:cNvPr id="16" name="Text 12"/>
          <p:cNvSpPr/>
          <p:nvPr/>
        </p:nvSpPr>
        <p:spPr>
          <a:xfrm>
            <a:off x="5285232" y="950976"/>
            <a:ext cx="34290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C9A227"/>
                </a:solidFill>
              </a:rPr>
              <a:t>Negociere &amp; Expertiză Bancară</a:t>
            </a:r>
            <a:endParaRPr lang="en-US" sz="1300" dirty="0"/>
          </a:p>
        </p:txBody>
      </p:sp>
      <p:sp>
        <p:nvSpPr>
          <p:cNvPr id="17" name="Shape 13"/>
          <p:cNvSpPr/>
          <p:nvPr/>
        </p:nvSpPr>
        <p:spPr>
          <a:xfrm>
            <a:off x="4828032" y="1353312"/>
            <a:ext cx="3886200" cy="18288"/>
          </a:xfrm>
          <a:prstGeom prst="rect">
            <a:avLst/>
          </a:prstGeom>
          <a:solidFill>
            <a:srgbClr val="1E3050"/>
          </a:solidFill>
          <a:ln w="12700">
            <a:solidFill>
              <a:srgbClr val="1E3050"/>
            </a:solidFill>
            <a:prstDash val="solid"/>
          </a:ln>
        </p:spPr>
      </p:sp>
      <p:sp>
        <p:nvSpPr>
          <p:cNvPr id="18" name="Shape 14"/>
          <p:cNvSpPr/>
          <p:nvPr/>
        </p:nvSpPr>
        <p:spPr>
          <a:xfrm>
            <a:off x="4828032" y="1444752"/>
            <a:ext cx="3886200" cy="548640"/>
          </a:xfrm>
          <a:prstGeom prst="rect">
            <a:avLst/>
          </a:prstGeom>
          <a:solidFill>
            <a:srgbClr val="0D1829"/>
          </a:solidFill>
          <a:ln w="12700">
            <a:solidFill>
              <a:srgbClr val="1E3050"/>
            </a:solidFill>
            <a:prstDash val="solid"/>
          </a:ln>
        </p:spPr>
      </p:sp>
      <p:sp>
        <p:nvSpPr>
          <p:cNvPr id="19" name="Shape 15"/>
          <p:cNvSpPr/>
          <p:nvPr/>
        </p:nvSpPr>
        <p:spPr>
          <a:xfrm>
            <a:off x="4828032" y="1444752"/>
            <a:ext cx="64008" cy="548640"/>
          </a:xfrm>
          <a:prstGeom prst="rect">
            <a:avLst/>
          </a:prstGeom>
          <a:solidFill>
            <a:srgbClr val="C9A227"/>
          </a:solidFill>
          <a:ln w="12700">
            <a:solidFill>
              <a:srgbClr val="C9A227"/>
            </a:solidFill>
            <a:prstDash val="solid"/>
          </a:ln>
        </p:spPr>
      </p:sp>
      <p:sp>
        <p:nvSpPr>
          <p:cNvPr id="20" name="Text 16"/>
          <p:cNvSpPr/>
          <p:nvPr/>
        </p:nvSpPr>
        <p:spPr>
          <a:xfrm>
            <a:off x="4956048" y="1481328"/>
            <a:ext cx="36576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C9A227"/>
                </a:solidFill>
              </a:rPr>
              <a:t>Relație directă cu banca</a:t>
            </a:r>
            <a:endParaRPr lang="en-US" sz="1100" dirty="0"/>
          </a:p>
        </p:txBody>
      </p:sp>
      <p:sp>
        <p:nvSpPr>
          <p:cNvPr id="21" name="Text 17"/>
          <p:cNvSpPr/>
          <p:nvPr/>
        </p:nvSpPr>
        <p:spPr>
          <a:xfrm>
            <a:off x="4956048" y="1719072"/>
            <a:ext cx="36576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AABBCC"/>
                </a:solidFill>
              </a:rPr>
              <a:t>M2M are experiență și relații consolidate cu principalele bănci intermediare — avantaj real în procesul de aprobare.</a:t>
            </a:r>
            <a:endParaRPr lang="en-US" sz="900" dirty="0"/>
          </a:p>
        </p:txBody>
      </p:sp>
      <p:sp>
        <p:nvSpPr>
          <p:cNvPr id="22" name="Shape 18"/>
          <p:cNvSpPr/>
          <p:nvPr/>
        </p:nvSpPr>
        <p:spPr>
          <a:xfrm>
            <a:off x="4828032" y="2103120"/>
            <a:ext cx="3886200" cy="548640"/>
          </a:xfrm>
          <a:prstGeom prst="rect">
            <a:avLst/>
          </a:prstGeom>
          <a:solidFill>
            <a:srgbClr val="0D1829"/>
          </a:solidFill>
          <a:ln w="12700">
            <a:solidFill>
              <a:srgbClr val="1E3050"/>
            </a:solidFill>
            <a:prstDash val="solid"/>
          </a:ln>
        </p:spPr>
      </p:sp>
      <p:sp>
        <p:nvSpPr>
          <p:cNvPr id="23" name="Shape 19"/>
          <p:cNvSpPr/>
          <p:nvPr/>
        </p:nvSpPr>
        <p:spPr>
          <a:xfrm>
            <a:off x="4828032" y="2103120"/>
            <a:ext cx="64008" cy="548640"/>
          </a:xfrm>
          <a:prstGeom prst="rect">
            <a:avLst/>
          </a:prstGeom>
          <a:solidFill>
            <a:srgbClr val="C9A227"/>
          </a:solidFill>
          <a:ln w="12700">
            <a:solidFill>
              <a:srgbClr val="C9A227"/>
            </a:solidFill>
            <a:prstDash val="solid"/>
          </a:ln>
        </p:spPr>
      </p:sp>
      <p:sp>
        <p:nvSpPr>
          <p:cNvPr id="24" name="Text 20"/>
          <p:cNvSpPr/>
          <p:nvPr/>
        </p:nvSpPr>
        <p:spPr>
          <a:xfrm>
            <a:off x="4956048" y="2139696"/>
            <a:ext cx="36576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C9A227"/>
                </a:solidFill>
              </a:rPr>
              <a:t>Negociere condiții</a:t>
            </a:r>
            <a:endParaRPr lang="en-US" sz="1100" dirty="0"/>
          </a:p>
        </p:txBody>
      </p:sp>
      <p:sp>
        <p:nvSpPr>
          <p:cNvPr id="25" name="Text 21"/>
          <p:cNvSpPr/>
          <p:nvPr/>
        </p:nvSpPr>
        <p:spPr>
          <a:xfrm>
            <a:off x="4956048" y="2377440"/>
            <a:ext cx="36576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AABBCC"/>
                </a:solidFill>
              </a:rPr>
              <a:t>Suport în negocierea garanțiilor, perioadei de grație și a condițiilor de rambursare cu Intermediarul Financiar.</a:t>
            </a:r>
            <a:endParaRPr lang="en-US" sz="900" dirty="0"/>
          </a:p>
        </p:txBody>
      </p:sp>
      <p:sp>
        <p:nvSpPr>
          <p:cNvPr id="26" name="Shape 22"/>
          <p:cNvSpPr/>
          <p:nvPr/>
        </p:nvSpPr>
        <p:spPr>
          <a:xfrm>
            <a:off x="4828032" y="2761488"/>
            <a:ext cx="3886200" cy="548640"/>
          </a:xfrm>
          <a:prstGeom prst="rect">
            <a:avLst/>
          </a:prstGeom>
          <a:solidFill>
            <a:srgbClr val="0D1829"/>
          </a:solidFill>
          <a:ln w="12700">
            <a:solidFill>
              <a:srgbClr val="1E3050"/>
            </a:solidFill>
            <a:prstDash val="solid"/>
          </a:ln>
        </p:spPr>
      </p:sp>
      <p:sp>
        <p:nvSpPr>
          <p:cNvPr id="27" name="Shape 23"/>
          <p:cNvSpPr/>
          <p:nvPr/>
        </p:nvSpPr>
        <p:spPr>
          <a:xfrm>
            <a:off x="4828032" y="2761488"/>
            <a:ext cx="64008" cy="548640"/>
          </a:xfrm>
          <a:prstGeom prst="rect">
            <a:avLst/>
          </a:prstGeom>
          <a:solidFill>
            <a:srgbClr val="C9A227"/>
          </a:solidFill>
          <a:ln w="12700">
            <a:solidFill>
              <a:srgbClr val="C9A227"/>
            </a:solidFill>
            <a:prstDash val="solid"/>
          </a:ln>
        </p:spPr>
      </p:sp>
      <p:sp>
        <p:nvSpPr>
          <p:cNvPr id="28" name="Text 24"/>
          <p:cNvSpPr/>
          <p:nvPr/>
        </p:nvSpPr>
        <p:spPr>
          <a:xfrm>
            <a:off x="4956048" y="2798064"/>
            <a:ext cx="36576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C9A227"/>
                </a:solidFill>
              </a:rPr>
              <a:t>Pre-screening dosar</a:t>
            </a:r>
            <a:endParaRPr lang="en-US" sz="1100" dirty="0"/>
          </a:p>
        </p:txBody>
      </p:sp>
      <p:sp>
        <p:nvSpPr>
          <p:cNvPr id="29" name="Text 25"/>
          <p:cNvSpPr/>
          <p:nvPr/>
        </p:nvSpPr>
        <p:spPr>
          <a:xfrm>
            <a:off x="4956048" y="3035808"/>
            <a:ext cx="36576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AABBCC"/>
                </a:solidFill>
              </a:rPr>
              <a:t>Verificare internă a dosarului din perspectiva criteriilor băncii înainte de depunerea oficială.</a:t>
            </a:r>
            <a:endParaRPr lang="en-US" sz="900" dirty="0"/>
          </a:p>
        </p:txBody>
      </p:sp>
      <p:sp>
        <p:nvSpPr>
          <p:cNvPr id="30" name="Shape 26"/>
          <p:cNvSpPr/>
          <p:nvPr/>
        </p:nvSpPr>
        <p:spPr>
          <a:xfrm>
            <a:off x="4828032" y="3419856"/>
            <a:ext cx="3886200" cy="548640"/>
          </a:xfrm>
          <a:prstGeom prst="rect">
            <a:avLst/>
          </a:prstGeom>
          <a:solidFill>
            <a:srgbClr val="0D1829"/>
          </a:solidFill>
          <a:ln w="12700">
            <a:solidFill>
              <a:srgbClr val="1E3050"/>
            </a:solidFill>
            <a:prstDash val="solid"/>
          </a:ln>
        </p:spPr>
      </p:sp>
      <p:sp>
        <p:nvSpPr>
          <p:cNvPr id="31" name="Shape 27"/>
          <p:cNvSpPr/>
          <p:nvPr/>
        </p:nvSpPr>
        <p:spPr>
          <a:xfrm>
            <a:off x="4828032" y="3419856"/>
            <a:ext cx="64008" cy="548640"/>
          </a:xfrm>
          <a:prstGeom prst="rect">
            <a:avLst/>
          </a:prstGeom>
          <a:solidFill>
            <a:srgbClr val="C9A227"/>
          </a:solidFill>
          <a:ln w="12700">
            <a:solidFill>
              <a:srgbClr val="C9A227"/>
            </a:solidFill>
            <a:prstDash val="solid"/>
          </a:ln>
        </p:spPr>
      </p:sp>
      <p:sp>
        <p:nvSpPr>
          <p:cNvPr id="32" name="Text 28"/>
          <p:cNvSpPr/>
          <p:nvPr/>
        </p:nvSpPr>
        <p:spPr>
          <a:xfrm>
            <a:off x="4956048" y="3456432"/>
            <a:ext cx="36576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C9A227"/>
                </a:solidFill>
              </a:rPr>
              <a:t>Clarificări și suport</a:t>
            </a:r>
            <a:endParaRPr lang="en-US" sz="1100" dirty="0"/>
          </a:p>
        </p:txBody>
      </p:sp>
      <p:sp>
        <p:nvSpPr>
          <p:cNvPr id="33" name="Text 29"/>
          <p:cNvSpPr/>
          <p:nvPr/>
        </p:nvSpPr>
        <p:spPr>
          <a:xfrm>
            <a:off x="4956048" y="3694176"/>
            <a:ext cx="36576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AABBCC"/>
                </a:solidFill>
              </a:rPr>
              <a:t>Răspuns la solicitările băncii pe toată durata analizei dosarului, până la semnarea contractului.</a:t>
            </a:r>
            <a:endParaRPr lang="en-US" sz="900" dirty="0"/>
          </a:p>
        </p:txBody>
      </p:sp>
      <p:sp>
        <p:nvSpPr>
          <p:cNvPr id="34" name="Shape 30"/>
          <p:cNvSpPr/>
          <p:nvPr/>
        </p:nvSpPr>
        <p:spPr>
          <a:xfrm>
            <a:off x="4828032" y="4224528"/>
            <a:ext cx="3886200" cy="256032"/>
          </a:xfrm>
          <a:prstGeom prst="rect">
            <a:avLst/>
          </a:prstGeom>
          <a:solidFill>
            <a:srgbClr val="1A1200"/>
          </a:solidFill>
          <a:ln w="12700">
            <a:solidFill>
              <a:srgbClr val="C9A227"/>
            </a:solidFill>
            <a:prstDash val="solid"/>
          </a:ln>
        </p:spPr>
      </p:sp>
      <p:sp>
        <p:nvSpPr>
          <p:cNvPr id="35" name="Text 31"/>
          <p:cNvSpPr/>
          <p:nvPr/>
        </p:nvSpPr>
        <p:spPr>
          <a:xfrm>
            <a:off x="4901184" y="4224528"/>
            <a:ext cx="37490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C9A227"/>
                </a:solidFill>
              </a:rPr>
              <a:t>Avantaj cheie: Expertiză bancară vastă M2M Solutions</a:t>
            </a:r>
            <a:endParaRPr lang="en-US" sz="900" dirty="0"/>
          </a:p>
        </p:txBody>
      </p:sp>
      <p:sp>
        <p:nvSpPr>
          <p:cNvPr id="36" name="Shape 32"/>
          <p:cNvSpPr/>
          <p:nvPr/>
        </p:nvSpPr>
        <p:spPr>
          <a:xfrm>
            <a:off x="0" y="4754880"/>
            <a:ext cx="9144000" cy="388620"/>
          </a:xfrm>
          <a:prstGeom prst="rect">
            <a:avLst/>
          </a:prstGeom>
          <a:solidFill>
            <a:srgbClr val="080F1A"/>
          </a:solidFill>
          <a:ln w="12700">
            <a:solidFill>
              <a:srgbClr val="080F1A"/>
            </a:solidFill>
            <a:prstDash val="solid"/>
          </a:ln>
        </p:spPr>
      </p:sp>
      <p:sp>
        <p:nvSpPr>
          <p:cNvPr id="37" name="Text 33"/>
          <p:cNvSpPr/>
          <p:nvPr/>
        </p:nvSpPr>
        <p:spPr>
          <a:xfrm>
            <a:off x="365760" y="4773168"/>
            <a:ext cx="77724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C9A227"/>
                </a:solidFill>
              </a:rPr>
              <a:t>M2M Solutions Consulting SRL</a:t>
            </a:r>
            <a:pPr indent="0" marL="0">
              <a:buNone/>
            </a:pPr>
            <a:r>
              <a:rPr lang="en-US" sz="900" dirty="0">
                <a:solidFill>
                  <a:srgbClr val="8899AA"/>
                </a:solidFill>
              </a:rPr>
              <a:t>  ·  Schema AS Regional · Investiții Productive pentru IMM-uri</a:t>
            </a:r>
            <a:endParaRPr lang="en-US" sz="900" dirty="0"/>
          </a:p>
        </p:txBody>
      </p:sp>
      <p:sp>
        <p:nvSpPr>
          <p:cNvPr id="38" name="Text 34"/>
          <p:cNvSpPr/>
          <p:nvPr/>
        </p:nvSpPr>
        <p:spPr>
          <a:xfrm>
            <a:off x="8229600" y="4773168"/>
            <a:ext cx="6400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b="1" dirty="0">
                <a:solidFill>
                  <a:srgbClr val="C9A227"/>
                </a:solidFill>
              </a:rPr>
              <a:t>13</a:t>
            </a:r>
            <a:endParaRPr lang="en-US" sz="900" dirty="0"/>
          </a:p>
        </p:txBody>
      </p:sp>
      <p:sp>
        <p:nvSpPr>
          <p:cNvPr id="39" name="Shape 35"/>
          <p:cNvSpPr/>
          <p:nvPr/>
        </p:nvSpPr>
        <p:spPr>
          <a:xfrm>
            <a:off x="8284464" y="36576"/>
            <a:ext cx="658368" cy="658368"/>
          </a:xfrm>
          <a:prstGeom prst="rect">
            <a:avLst/>
          </a:prstGeom>
          <a:solidFill>
            <a:srgbClr val="FFFFFF"/>
          </a:solidFill>
          <a:ln w="12700">
            <a:solidFill>
              <a:srgbClr val="DDDDDD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pic>
        <p:nvPicPr>
          <p:cNvPr id="40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1040" y="54864"/>
            <a:ext cx="585216" cy="58521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0F4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40080"/>
          </a:xfrm>
          <a:prstGeom prst="rect">
            <a:avLst/>
          </a:prstGeom>
          <a:solidFill>
            <a:srgbClr val="0D1829"/>
          </a:solidFill>
          <a:ln w="12700">
            <a:solidFill>
              <a:srgbClr val="0D1829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65760" y="0"/>
            <a:ext cx="84124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900" b="1" dirty="0">
                <a:solidFill>
                  <a:srgbClr val="FFFFFF"/>
                </a:solidFill>
              </a:rPr>
              <a:t>Faza IV  —  Implementare, Achiziții &amp; Raportare</a:t>
            </a:r>
            <a:endParaRPr lang="en-US" sz="1900" dirty="0"/>
          </a:p>
        </p:txBody>
      </p:sp>
      <p:sp>
        <p:nvSpPr>
          <p:cNvPr id="4" name="Shape 2"/>
          <p:cNvSpPr/>
          <p:nvPr/>
        </p:nvSpPr>
        <p:spPr>
          <a:xfrm>
            <a:off x="0" y="640080"/>
            <a:ext cx="9144000" cy="36576"/>
          </a:xfrm>
          <a:prstGeom prst="rect">
            <a:avLst/>
          </a:prstGeom>
          <a:solidFill>
            <a:srgbClr val="C9A227"/>
          </a:solidFill>
          <a:ln w="12700">
            <a:solidFill>
              <a:srgbClr val="C9A227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256032" y="804672"/>
            <a:ext cx="2798064" cy="3017520"/>
          </a:xfrm>
          <a:prstGeom prst="rect">
            <a:avLst/>
          </a:prstGeom>
          <a:solidFill>
            <a:srgbClr val="FFFFFF"/>
          </a:solidFill>
          <a:ln w="12700">
            <a:solidFill>
              <a:srgbClr val="1D4ED8"/>
            </a:solidFill>
            <a:prstDash val="solid"/>
          </a:ln>
          <a:effectLst>
            <a:outerShdw sx="100000" sy="100000" kx="0" ky="0" algn="bl" rotWithShape="0" blurRad="76200" dist="25400" dir="8100000">
              <a:srgbClr val="000000">
                <a:alpha val="10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256032" y="804672"/>
            <a:ext cx="2798064" cy="54864"/>
          </a:xfrm>
          <a:prstGeom prst="rect">
            <a:avLst/>
          </a:prstGeom>
          <a:solidFill>
            <a:srgbClr val="1D4ED8"/>
          </a:solidFill>
          <a:ln w="12700">
            <a:solidFill>
              <a:srgbClr val="1D4ED8"/>
            </a:solidFill>
            <a:prstDash val="solid"/>
          </a:ln>
        </p:spPr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336" y="950976"/>
            <a:ext cx="347472" cy="347472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841248" y="950976"/>
            <a:ext cx="2084832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1D4ED8"/>
                </a:solidFill>
              </a:rPr>
              <a:t>Management Proiect</a:t>
            </a:r>
            <a:endParaRPr lang="en-US" sz="1250" dirty="0"/>
          </a:p>
        </p:txBody>
      </p:sp>
      <p:sp>
        <p:nvSpPr>
          <p:cNvPr id="9" name="Shape 6"/>
          <p:cNvSpPr/>
          <p:nvPr/>
        </p:nvSpPr>
        <p:spPr>
          <a:xfrm>
            <a:off x="402336" y="1353312"/>
            <a:ext cx="2560320" cy="18288"/>
          </a:xfrm>
          <a:prstGeom prst="rect">
            <a:avLst/>
          </a:prstGeom>
          <a:solidFill>
            <a:srgbClr val="EEEEEE"/>
          </a:solidFill>
          <a:ln w="12700">
            <a:solidFill>
              <a:srgbClr val="EEEEEE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402336" y="1444752"/>
            <a:ext cx="2578608" cy="1645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000" b="1" dirty="0">
                <a:solidFill>
                  <a:srgbClr val="1D4ED8"/>
                </a:solidFill>
              </a:rPr>
              <a:t>Coordonarea tuturor activităților de implementare</a:t>
            </a:r>
            <a:endParaRPr lang="en-US" sz="10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000" dirty="0">
                <a:solidFill>
                  <a:srgbClr val="0F1C2E"/>
                </a:solidFill>
              </a:rPr>
              <a:t>Monitorizarea termenelor contractuale</a:t>
            </a:r>
            <a:endParaRPr lang="en-US" sz="10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000" dirty="0">
                <a:solidFill>
                  <a:srgbClr val="0F1C2E"/>
                </a:solidFill>
              </a:rPr>
              <a:t>Respectarea condițiilor de durabilitate (3 ani)</a:t>
            </a:r>
            <a:endParaRPr lang="en-US" sz="10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000" dirty="0">
                <a:solidFill>
                  <a:srgbClr val="0F1C2E"/>
                </a:solidFill>
              </a:rPr>
              <a:t>Comunicare regulată cu Intermediarul Financiar</a:t>
            </a:r>
            <a:endParaRPr lang="en-US" sz="1000" dirty="0"/>
          </a:p>
        </p:txBody>
      </p:sp>
      <p:sp>
        <p:nvSpPr>
          <p:cNvPr id="11" name="Shape 8"/>
          <p:cNvSpPr/>
          <p:nvPr/>
        </p:nvSpPr>
        <p:spPr>
          <a:xfrm>
            <a:off x="3218688" y="804672"/>
            <a:ext cx="2798064" cy="3017520"/>
          </a:xfrm>
          <a:prstGeom prst="rect">
            <a:avLst/>
          </a:prstGeom>
          <a:solidFill>
            <a:srgbClr val="FFFFFF"/>
          </a:solidFill>
          <a:ln w="12700">
            <a:solidFill>
              <a:srgbClr val="1D4ED8"/>
            </a:solidFill>
            <a:prstDash val="solid"/>
          </a:ln>
          <a:effectLst>
            <a:outerShdw sx="100000" sy="100000" kx="0" ky="0" algn="bl" rotWithShape="0" blurRad="76200" dist="25400" dir="8100000">
              <a:srgbClr val="000000">
                <a:alpha val="10000"/>
              </a:srgbClr>
            </a:outerShdw>
          </a:effectLst>
        </p:spPr>
      </p:sp>
      <p:sp>
        <p:nvSpPr>
          <p:cNvPr id="12" name="Shape 9"/>
          <p:cNvSpPr/>
          <p:nvPr/>
        </p:nvSpPr>
        <p:spPr>
          <a:xfrm>
            <a:off x="3218688" y="804672"/>
            <a:ext cx="2798064" cy="54864"/>
          </a:xfrm>
          <a:prstGeom prst="rect">
            <a:avLst/>
          </a:prstGeom>
          <a:solidFill>
            <a:srgbClr val="1D4ED8"/>
          </a:solidFill>
          <a:ln w="12700">
            <a:solidFill>
              <a:srgbClr val="1D4ED8"/>
            </a:solidFill>
            <a:prstDash val="solid"/>
          </a:ln>
        </p:spPr>
      </p:sp>
      <p:pic>
        <p:nvPicPr>
          <p:cNvPr id="1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4992" y="950976"/>
            <a:ext cx="347472" cy="347472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3803904" y="950976"/>
            <a:ext cx="2084832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1D4ED8"/>
                </a:solidFill>
              </a:rPr>
              <a:t>Suport Achiziții</a:t>
            </a:r>
            <a:endParaRPr lang="en-US" sz="1250" dirty="0"/>
          </a:p>
        </p:txBody>
      </p:sp>
      <p:sp>
        <p:nvSpPr>
          <p:cNvPr id="15" name="Shape 11"/>
          <p:cNvSpPr/>
          <p:nvPr/>
        </p:nvSpPr>
        <p:spPr>
          <a:xfrm>
            <a:off x="3364992" y="1353312"/>
            <a:ext cx="2560320" cy="18288"/>
          </a:xfrm>
          <a:prstGeom prst="rect">
            <a:avLst/>
          </a:prstGeom>
          <a:solidFill>
            <a:srgbClr val="EEEEEE"/>
          </a:solidFill>
          <a:ln w="12700">
            <a:solidFill>
              <a:srgbClr val="EEEEEE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3364992" y="1444752"/>
            <a:ext cx="2578608" cy="1645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000" b="1" dirty="0">
                <a:solidFill>
                  <a:srgbClr val="1D4ED8"/>
                </a:solidFill>
              </a:rPr>
              <a:t>Asistență în selecția furnizorilor de echipamente</a:t>
            </a:r>
            <a:endParaRPr lang="en-US" sz="10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000" dirty="0">
                <a:solidFill>
                  <a:srgbClr val="0F1C2E"/>
                </a:solidFill>
              </a:rPr>
              <a:t>Verificare conformitate achiziții (electrice, DNSH)</a:t>
            </a:r>
            <a:endParaRPr lang="en-US" sz="10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000" dirty="0">
                <a:solidFill>
                  <a:srgbClr val="0F1C2E"/>
                </a:solidFill>
              </a:rPr>
              <a:t>Coordonare contracte construcții și devize</a:t>
            </a:r>
            <a:endParaRPr lang="en-US" sz="10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000" dirty="0">
                <a:solidFill>
                  <a:srgbClr val="0F1C2E"/>
                </a:solidFill>
              </a:rPr>
              <a:t>Verificare condiții imunizare climatică</a:t>
            </a:r>
            <a:endParaRPr lang="en-US" sz="1000" dirty="0"/>
          </a:p>
        </p:txBody>
      </p:sp>
      <p:sp>
        <p:nvSpPr>
          <p:cNvPr id="17" name="Shape 13"/>
          <p:cNvSpPr/>
          <p:nvPr/>
        </p:nvSpPr>
        <p:spPr>
          <a:xfrm>
            <a:off x="6181344" y="804672"/>
            <a:ext cx="2798064" cy="3017520"/>
          </a:xfrm>
          <a:prstGeom prst="rect">
            <a:avLst/>
          </a:prstGeom>
          <a:solidFill>
            <a:srgbClr val="FFFFFF"/>
          </a:solidFill>
          <a:ln w="12700">
            <a:solidFill>
              <a:srgbClr val="C9A227"/>
            </a:solidFill>
            <a:prstDash val="solid"/>
          </a:ln>
          <a:effectLst>
            <a:outerShdw sx="100000" sy="100000" kx="0" ky="0" algn="bl" rotWithShape="0" blurRad="76200" dist="25400" dir="8100000">
              <a:srgbClr val="000000">
                <a:alpha val="10000"/>
              </a:srgbClr>
            </a:outerShdw>
          </a:effectLst>
        </p:spPr>
      </p:sp>
      <p:sp>
        <p:nvSpPr>
          <p:cNvPr id="18" name="Shape 14"/>
          <p:cNvSpPr/>
          <p:nvPr/>
        </p:nvSpPr>
        <p:spPr>
          <a:xfrm>
            <a:off x="6181344" y="804672"/>
            <a:ext cx="2798064" cy="54864"/>
          </a:xfrm>
          <a:prstGeom prst="rect">
            <a:avLst/>
          </a:prstGeom>
          <a:solidFill>
            <a:srgbClr val="C9A227"/>
          </a:solidFill>
          <a:ln w="12700">
            <a:solidFill>
              <a:srgbClr val="C9A227"/>
            </a:solidFill>
            <a:prstDash val="solid"/>
          </a:ln>
        </p:spPr>
      </p:sp>
      <p:pic>
        <p:nvPicPr>
          <p:cNvPr id="1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7648" y="950976"/>
            <a:ext cx="347472" cy="347472"/>
          </a:xfrm>
          <a:prstGeom prst="rect">
            <a:avLst/>
          </a:prstGeom>
        </p:spPr>
      </p:pic>
      <p:sp>
        <p:nvSpPr>
          <p:cNvPr id="20" name="Text 15"/>
          <p:cNvSpPr/>
          <p:nvPr/>
        </p:nvSpPr>
        <p:spPr>
          <a:xfrm>
            <a:off x="6766560" y="950976"/>
            <a:ext cx="2084832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C9A227"/>
                </a:solidFill>
              </a:rPr>
              <a:t>Raportare &amp; Monitorizare</a:t>
            </a:r>
            <a:endParaRPr lang="en-US" sz="1250" dirty="0"/>
          </a:p>
        </p:txBody>
      </p:sp>
      <p:sp>
        <p:nvSpPr>
          <p:cNvPr id="21" name="Shape 16"/>
          <p:cNvSpPr/>
          <p:nvPr/>
        </p:nvSpPr>
        <p:spPr>
          <a:xfrm>
            <a:off x="6327648" y="1353312"/>
            <a:ext cx="2560320" cy="18288"/>
          </a:xfrm>
          <a:prstGeom prst="rect">
            <a:avLst/>
          </a:prstGeom>
          <a:solidFill>
            <a:srgbClr val="EEEEEE"/>
          </a:solidFill>
          <a:ln w="12700">
            <a:solidFill>
              <a:srgbClr val="EEEEEE"/>
            </a:solidFill>
            <a:prstDash val="solid"/>
          </a:ln>
        </p:spPr>
      </p:sp>
      <p:sp>
        <p:nvSpPr>
          <p:cNvPr id="22" name="Text 17"/>
          <p:cNvSpPr/>
          <p:nvPr/>
        </p:nvSpPr>
        <p:spPr>
          <a:xfrm>
            <a:off x="6327648" y="1444752"/>
            <a:ext cx="2578608" cy="1645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000" b="1" dirty="0">
                <a:solidFill>
                  <a:srgbClr val="C9A227"/>
                </a:solidFill>
              </a:rPr>
              <a:t>Rapoarte de progres periodic către IF</a:t>
            </a:r>
            <a:endParaRPr lang="en-US" sz="10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000" dirty="0">
                <a:solidFill>
                  <a:srgbClr val="0F1C2E"/>
                </a:solidFill>
              </a:rPr>
              <a:t>Monitorizare respectare condiții ajutor de stat</a:t>
            </a:r>
            <a:endParaRPr lang="en-US" sz="10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000" dirty="0">
                <a:solidFill>
                  <a:srgbClr val="0F1C2E"/>
                </a:solidFill>
              </a:rPr>
              <a:t>Înregistrare în RegAS (prin IF)</a:t>
            </a:r>
            <a:endParaRPr lang="en-US" sz="10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000" dirty="0">
                <a:solidFill>
                  <a:srgbClr val="0F1C2E"/>
                </a:solidFill>
              </a:rPr>
              <a:t>Suport la finalizarea investiției (30.09.2029)</a:t>
            </a:r>
            <a:endParaRPr lang="en-US" sz="1000" dirty="0"/>
          </a:p>
        </p:txBody>
      </p:sp>
      <p:sp>
        <p:nvSpPr>
          <p:cNvPr id="23" name="Text 18"/>
          <p:cNvSpPr/>
          <p:nvPr/>
        </p:nvSpPr>
        <p:spPr>
          <a:xfrm>
            <a:off x="256032" y="3931920"/>
            <a:ext cx="863193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0F1C2E"/>
                </a:solidFill>
              </a:rPr>
              <a:t>Condiții cheie în implementare:</a:t>
            </a:r>
            <a:endParaRPr lang="en-US" sz="1150" dirty="0"/>
          </a:p>
        </p:txBody>
      </p:sp>
      <p:sp>
        <p:nvSpPr>
          <p:cNvPr id="24" name="Shape 19"/>
          <p:cNvSpPr/>
          <p:nvPr/>
        </p:nvSpPr>
        <p:spPr>
          <a:xfrm>
            <a:off x="256032" y="4251960"/>
            <a:ext cx="2029968" cy="594360"/>
          </a:xfrm>
          <a:prstGeom prst="rect">
            <a:avLst/>
          </a:prstGeom>
          <a:solidFill>
            <a:srgbClr val="FEE2E2"/>
          </a:solidFill>
          <a:ln w="12700">
            <a:solidFill>
              <a:srgbClr val="DC2626"/>
            </a:solidFill>
            <a:prstDash val="solid"/>
          </a:ln>
        </p:spPr>
      </p:sp>
      <p:pic>
        <p:nvPicPr>
          <p:cNvPr id="2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72" y="4315968"/>
            <a:ext cx="219456" cy="219456"/>
          </a:xfrm>
          <a:prstGeom prst="rect">
            <a:avLst/>
          </a:prstGeom>
        </p:spPr>
      </p:pic>
      <p:sp>
        <p:nvSpPr>
          <p:cNvPr id="26" name="Text 20"/>
          <p:cNvSpPr/>
          <p:nvPr/>
        </p:nvSpPr>
        <p:spPr>
          <a:xfrm>
            <a:off x="640080" y="4279392"/>
            <a:ext cx="157276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b="1" dirty="0">
                <a:solidFill>
                  <a:srgbClr val="DC2626"/>
                </a:solidFill>
              </a:rPr>
              <a:t>Efect stimulativ</a:t>
            </a:r>
            <a:endParaRPr lang="en-US" sz="950" dirty="0"/>
          </a:p>
        </p:txBody>
      </p:sp>
      <p:sp>
        <p:nvSpPr>
          <p:cNvPr id="27" name="Text 21"/>
          <p:cNvSpPr/>
          <p:nvPr/>
        </p:nvSpPr>
        <p:spPr>
          <a:xfrm>
            <a:off x="347472" y="4480560"/>
            <a:ext cx="18745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0F1C2E"/>
                </a:solidFill>
              </a:rPr>
              <a:t>Cererea depusă ÎNAINTE de demararea lucrărilor</a:t>
            </a:r>
            <a:endParaRPr lang="en-US" sz="850" dirty="0"/>
          </a:p>
        </p:txBody>
      </p:sp>
      <p:sp>
        <p:nvSpPr>
          <p:cNvPr id="28" name="Shape 22"/>
          <p:cNvSpPr/>
          <p:nvPr/>
        </p:nvSpPr>
        <p:spPr>
          <a:xfrm>
            <a:off x="2432304" y="4251960"/>
            <a:ext cx="2029968" cy="594360"/>
          </a:xfrm>
          <a:prstGeom prst="rect">
            <a:avLst/>
          </a:prstGeom>
          <a:solidFill>
            <a:srgbClr val="DBEAFE"/>
          </a:solidFill>
          <a:ln w="12700">
            <a:solidFill>
              <a:srgbClr val="1D4ED8"/>
            </a:solidFill>
            <a:prstDash val="solid"/>
          </a:ln>
        </p:spPr>
      </p:sp>
      <p:pic>
        <p:nvPicPr>
          <p:cNvPr id="29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3744" y="4315968"/>
            <a:ext cx="219456" cy="219456"/>
          </a:xfrm>
          <a:prstGeom prst="rect">
            <a:avLst/>
          </a:prstGeom>
        </p:spPr>
      </p:pic>
      <p:sp>
        <p:nvSpPr>
          <p:cNvPr id="30" name="Text 23"/>
          <p:cNvSpPr/>
          <p:nvPr/>
        </p:nvSpPr>
        <p:spPr>
          <a:xfrm>
            <a:off x="2816352" y="4279392"/>
            <a:ext cx="157276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b="1" dirty="0">
                <a:solidFill>
                  <a:srgbClr val="1D4ED8"/>
                </a:solidFill>
              </a:rPr>
              <a:t>Durabilitate 3 ani</a:t>
            </a:r>
            <a:endParaRPr lang="en-US" sz="950" dirty="0"/>
          </a:p>
        </p:txBody>
      </p:sp>
      <p:sp>
        <p:nvSpPr>
          <p:cNvPr id="31" name="Text 24"/>
          <p:cNvSpPr/>
          <p:nvPr/>
        </p:nvSpPr>
        <p:spPr>
          <a:xfrm>
            <a:off x="2523744" y="4480560"/>
            <a:ext cx="18745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0F1C2E"/>
                </a:solidFill>
              </a:rPr>
              <a:t>Investiția menținută funcțională min. 3 ani de la finalizare</a:t>
            </a:r>
            <a:endParaRPr lang="en-US" sz="850" dirty="0"/>
          </a:p>
        </p:txBody>
      </p:sp>
      <p:sp>
        <p:nvSpPr>
          <p:cNvPr id="32" name="Shape 25"/>
          <p:cNvSpPr/>
          <p:nvPr/>
        </p:nvSpPr>
        <p:spPr>
          <a:xfrm>
            <a:off x="4608576" y="4251960"/>
            <a:ext cx="2029968" cy="594360"/>
          </a:xfrm>
          <a:prstGeom prst="rect">
            <a:avLst/>
          </a:prstGeom>
          <a:solidFill>
            <a:srgbClr val="DBEAFE"/>
          </a:solidFill>
          <a:ln w="12700">
            <a:solidFill>
              <a:srgbClr val="1D4ED8"/>
            </a:solidFill>
            <a:prstDash val="solid"/>
          </a:ln>
        </p:spPr>
      </p:sp>
      <p:pic>
        <p:nvPicPr>
          <p:cNvPr id="33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0016" y="4315968"/>
            <a:ext cx="219456" cy="219456"/>
          </a:xfrm>
          <a:prstGeom prst="rect">
            <a:avLst/>
          </a:prstGeom>
        </p:spPr>
      </p:pic>
      <p:sp>
        <p:nvSpPr>
          <p:cNvPr id="34" name="Text 26"/>
          <p:cNvSpPr/>
          <p:nvPr/>
        </p:nvSpPr>
        <p:spPr>
          <a:xfrm>
            <a:off x="4992624" y="4279392"/>
            <a:ext cx="157276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b="1" dirty="0">
                <a:solidFill>
                  <a:srgbClr val="1D4ED8"/>
                </a:solidFill>
              </a:rPr>
              <a:t>DNSH</a:t>
            </a:r>
            <a:endParaRPr lang="en-US" sz="950" dirty="0"/>
          </a:p>
        </p:txBody>
      </p:sp>
      <p:sp>
        <p:nvSpPr>
          <p:cNvPr id="35" name="Text 27"/>
          <p:cNvSpPr/>
          <p:nvPr/>
        </p:nvSpPr>
        <p:spPr>
          <a:xfrm>
            <a:off x="4700016" y="4480560"/>
            <a:ext cx="18745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0F1C2E"/>
                </a:solidFill>
              </a:rPr>
              <a:t>Echipamente alimentate exclusiv electric</a:t>
            </a:r>
            <a:endParaRPr lang="en-US" sz="850" dirty="0"/>
          </a:p>
        </p:txBody>
      </p:sp>
      <p:sp>
        <p:nvSpPr>
          <p:cNvPr id="36" name="Shape 28"/>
          <p:cNvSpPr/>
          <p:nvPr/>
        </p:nvSpPr>
        <p:spPr>
          <a:xfrm>
            <a:off x="6784848" y="4251960"/>
            <a:ext cx="2029968" cy="594360"/>
          </a:xfrm>
          <a:prstGeom prst="rect">
            <a:avLst/>
          </a:prstGeom>
          <a:solidFill>
            <a:srgbClr val="DBEAFE"/>
          </a:solidFill>
          <a:ln w="12700">
            <a:solidFill>
              <a:srgbClr val="1D4ED8"/>
            </a:solidFill>
            <a:prstDash val="solid"/>
          </a:ln>
        </p:spPr>
      </p:sp>
      <p:pic>
        <p:nvPicPr>
          <p:cNvPr id="37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6288" y="4315968"/>
            <a:ext cx="219456" cy="219456"/>
          </a:xfrm>
          <a:prstGeom prst="rect">
            <a:avLst/>
          </a:prstGeom>
        </p:spPr>
      </p:pic>
      <p:sp>
        <p:nvSpPr>
          <p:cNvPr id="38" name="Text 29"/>
          <p:cNvSpPr/>
          <p:nvPr/>
        </p:nvSpPr>
        <p:spPr>
          <a:xfrm>
            <a:off x="7168896" y="4279392"/>
            <a:ext cx="157276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b="1" dirty="0">
                <a:solidFill>
                  <a:srgbClr val="1D4ED8"/>
                </a:solidFill>
              </a:rPr>
              <a:t>Termen final</a:t>
            </a:r>
            <a:endParaRPr lang="en-US" sz="950" dirty="0"/>
          </a:p>
        </p:txBody>
      </p:sp>
      <p:sp>
        <p:nvSpPr>
          <p:cNvPr id="39" name="Text 30"/>
          <p:cNvSpPr/>
          <p:nvPr/>
        </p:nvSpPr>
        <p:spPr>
          <a:xfrm>
            <a:off x="6876288" y="4480560"/>
            <a:ext cx="18745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0F1C2E"/>
                </a:solidFill>
              </a:rPr>
              <a:t>Finalizare investiție până la 30.09.2029</a:t>
            </a:r>
            <a:endParaRPr lang="en-US" sz="850" dirty="0"/>
          </a:p>
        </p:txBody>
      </p:sp>
      <p:sp>
        <p:nvSpPr>
          <p:cNvPr id="40" name="Shape 31"/>
          <p:cNvSpPr/>
          <p:nvPr/>
        </p:nvSpPr>
        <p:spPr>
          <a:xfrm>
            <a:off x="0" y="4754880"/>
            <a:ext cx="9144000" cy="388620"/>
          </a:xfrm>
          <a:prstGeom prst="rect">
            <a:avLst/>
          </a:prstGeom>
          <a:solidFill>
            <a:srgbClr val="0D1829"/>
          </a:solidFill>
          <a:ln w="12700">
            <a:solidFill>
              <a:srgbClr val="0D1829"/>
            </a:solidFill>
            <a:prstDash val="solid"/>
          </a:ln>
        </p:spPr>
      </p:sp>
      <p:sp>
        <p:nvSpPr>
          <p:cNvPr id="41" name="Text 32"/>
          <p:cNvSpPr/>
          <p:nvPr/>
        </p:nvSpPr>
        <p:spPr>
          <a:xfrm>
            <a:off x="365760" y="4773168"/>
            <a:ext cx="77724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C9A227"/>
                </a:solidFill>
              </a:rPr>
              <a:t>M2M Solutions Consulting SRL</a:t>
            </a:r>
            <a:pPr indent="0" marL="0">
              <a:buNone/>
            </a:pPr>
            <a:r>
              <a:rPr lang="en-US" sz="900" dirty="0">
                <a:solidFill>
                  <a:srgbClr val="8899AA"/>
                </a:solidFill>
              </a:rPr>
              <a:t>  ·  Schema AS Regional · Investiții Productive IMM</a:t>
            </a:r>
            <a:endParaRPr lang="en-US" sz="900" dirty="0"/>
          </a:p>
        </p:txBody>
      </p:sp>
      <p:sp>
        <p:nvSpPr>
          <p:cNvPr id="42" name="Text 33"/>
          <p:cNvSpPr/>
          <p:nvPr/>
        </p:nvSpPr>
        <p:spPr>
          <a:xfrm>
            <a:off x="8229600" y="4773168"/>
            <a:ext cx="6400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b="1" dirty="0">
                <a:solidFill>
                  <a:srgbClr val="C9A227"/>
                </a:solidFill>
              </a:rPr>
              <a:t>14</a:t>
            </a:r>
            <a:endParaRPr lang="en-US" sz="900" dirty="0"/>
          </a:p>
        </p:txBody>
      </p:sp>
      <p:sp>
        <p:nvSpPr>
          <p:cNvPr id="43" name="Shape 34"/>
          <p:cNvSpPr/>
          <p:nvPr/>
        </p:nvSpPr>
        <p:spPr>
          <a:xfrm>
            <a:off x="8284464" y="36576"/>
            <a:ext cx="658368" cy="658368"/>
          </a:xfrm>
          <a:prstGeom prst="rect">
            <a:avLst/>
          </a:prstGeom>
          <a:solidFill>
            <a:srgbClr val="FFFFFF"/>
          </a:solidFill>
          <a:ln w="12700">
            <a:solidFill>
              <a:srgbClr val="DDDDDD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pic>
        <p:nvPicPr>
          <p:cNvPr id="44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21040" y="54864"/>
            <a:ext cx="585216" cy="58521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D182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3152"/>
          </a:xfrm>
          <a:prstGeom prst="rect">
            <a:avLst/>
          </a:prstGeom>
          <a:solidFill>
            <a:srgbClr val="C9A227"/>
          </a:solidFill>
          <a:ln w="12700">
            <a:solidFill>
              <a:srgbClr val="C9A227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73152"/>
            <a:ext cx="9144000" cy="566928"/>
          </a:xfrm>
          <a:prstGeom prst="rect">
            <a:avLst/>
          </a:prstGeom>
          <a:solidFill>
            <a:srgbClr val="080F1A"/>
          </a:solidFill>
          <a:ln w="12700">
            <a:solidFill>
              <a:srgbClr val="080F1A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365760" y="73152"/>
            <a:ext cx="82296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FFFFFF"/>
                </a:solidFill>
              </a:rPr>
              <a:t>De ce M2M Solutions?</a:t>
            </a:r>
            <a:endParaRPr lang="en-US" sz="2600" dirty="0"/>
          </a:p>
        </p:txBody>
      </p:sp>
      <p:sp>
        <p:nvSpPr>
          <p:cNvPr id="5" name="Text 3"/>
          <p:cNvSpPr/>
          <p:nvPr/>
        </p:nvSpPr>
        <p:spPr>
          <a:xfrm>
            <a:off x="365760" y="713232"/>
            <a:ext cx="84124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AABBCC"/>
                </a:solidFill>
              </a:rPr>
              <a:t>Ce diferențiază consultanța noastră pentru Schema AS Regional Investiții Productive</a:t>
            </a:r>
            <a:endParaRPr lang="en-US" sz="1150" dirty="0"/>
          </a:p>
        </p:txBody>
      </p:sp>
      <p:sp>
        <p:nvSpPr>
          <p:cNvPr id="6" name="Shape 4"/>
          <p:cNvSpPr/>
          <p:nvPr/>
        </p:nvSpPr>
        <p:spPr>
          <a:xfrm>
            <a:off x="256032" y="1078992"/>
            <a:ext cx="2798064" cy="1572768"/>
          </a:xfrm>
          <a:prstGeom prst="rect">
            <a:avLst/>
          </a:prstGeom>
          <a:solidFill>
            <a:srgbClr val="152238"/>
          </a:solidFill>
          <a:ln w="12700">
            <a:solidFill>
              <a:srgbClr val="1E3050"/>
            </a:solidFill>
            <a:prstDash val="solid"/>
          </a:ln>
          <a:effectLst>
            <a:outerShdw sx="100000" sy="100000" kx="0" ky="0" algn="bl" rotWithShape="0" blurRad="76200" dist="25400" dir="8100000">
              <a:srgbClr val="000000">
                <a:alpha val="20000"/>
              </a:srgbClr>
            </a:outerShdw>
          </a:effectLst>
        </p:spPr>
      </p:sp>
      <p:sp>
        <p:nvSpPr>
          <p:cNvPr id="7" name="Shape 5"/>
          <p:cNvSpPr/>
          <p:nvPr/>
        </p:nvSpPr>
        <p:spPr>
          <a:xfrm>
            <a:off x="256032" y="1078992"/>
            <a:ext cx="2798064" cy="54864"/>
          </a:xfrm>
          <a:prstGeom prst="rect">
            <a:avLst/>
          </a:prstGeom>
          <a:solidFill>
            <a:srgbClr val="1D4ED8"/>
          </a:solidFill>
          <a:ln w="12700">
            <a:solidFill>
              <a:srgbClr val="1D4ED8"/>
            </a:solidFill>
            <a:prstDash val="solid"/>
          </a:ln>
        </p:spPr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336" y="1225296"/>
            <a:ext cx="347472" cy="347472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850392" y="1225296"/>
            <a:ext cx="2084832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FFFFFF"/>
                </a:solidFill>
              </a:rPr>
              <a:t>Analiză completă end-to-end</a:t>
            </a:r>
            <a:endParaRPr lang="en-US" sz="1150" dirty="0"/>
          </a:p>
        </p:txBody>
      </p:sp>
      <p:sp>
        <p:nvSpPr>
          <p:cNvPr id="10" name="Shape 7"/>
          <p:cNvSpPr/>
          <p:nvPr/>
        </p:nvSpPr>
        <p:spPr>
          <a:xfrm>
            <a:off x="402336" y="1645920"/>
            <a:ext cx="2523744" cy="18288"/>
          </a:xfrm>
          <a:prstGeom prst="rect">
            <a:avLst/>
          </a:prstGeom>
          <a:solidFill>
            <a:srgbClr val="1E3050"/>
          </a:solidFill>
          <a:ln w="12700">
            <a:solidFill>
              <a:srgbClr val="1E3050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402336" y="1737360"/>
            <a:ext cx="2523744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AABBCC"/>
                </a:solidFill>
              </a:rPr>
              <a:t>De la prima verificare de eligibilitate până la raportarea post-implementare — un singur partener.</a:t>
            </a:r>
            <a:endParaRPr lang="en-US" sz="950" dirty="0"/>
          </a:p>
        </p:txBody>
      </p:sp>
      <p:sp>
        <p:nvSpPr>
          <p:cNvPr id="12" name="Shape 9"/>
          <p:cNvSpPr/>
          <p:nvPr/>
        </p:nvSpPr>
        <p:spPr>
          <a:xfrm>
            <a:off x="3218688" y="1078992"/>
            <a:ext cx="2798064" cy="1572768"/>
          </a:xfrm>
          <a:prstGeom prst="rect">
            <a:avLst/>
          </a:prstGeom>
          <a:solidFill>
            <a:srgbClr val="152238"/>
          </a:solidFill>
          <a:ln w="12700">
            <a:solidFill>
              <a:srgbClr val="1E3050"/>
            </a:solidFill>
            <a:prstDash val="solid"/>
          </a:ln>
          <a:effectLst>
            <a:outerShdw sx="100000" sy="100000" kx="0" ky="0" algn="bl" rotWithShape="0" blurRad="76200" dist="25400" dir="8100000">
              <a:srgbClr val="000000">
                <a:alpha val="20000"/>
              </a:srgbClr>
            </a:outerShdw>
          </a:effectLst>
        </p:spPr>
      </p:sp>
      <p:sp>
        <p:nvSpPr>
          <p:cNvPr id="13" name="Shape 10"/>
          <p:cNvSpPr/>
          <p:nvPr/>
        </p:nvSpPr>
        <p:spPr>
          <a:xfrm>
            <a:off x="3218688" y="1078992"/>
            <a:ext cx="2798064" cy="54864"/>
          </a:xfrm>
          <a:prstGeom prst="rect">
            <a:avLst/>
          </a:prstGeom>
          <a:solidFill>
            <a:srgbClr val="1D4ED8"/>
          </a:solidFill>
          <a:ln w="12700">
            <a:solidFill>
              <a:srgbClr val="1D4ED8"/>
            </a:solidFill>
            <a:prstDash val="solid"/>
          </a:ln>
        </p:spPr>
      </p:sp>
      <p:pic>
        <p:nvPicPr>
          <p:cNvPr id="1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4992" y="1225296"/>
            <a:ext cx="347472" cy="347472"/>
          </a:xfrm>
          <a:prstGeom prst="rect">
            <a:avLst/>
          </a:prstGeom>
        </p:spPr>
      </p:pic>
      <p:sp>
        <p:nvSpPr>
          <p:cNvPr id="15" name="Text 11"/>
          <p:cNvSpPr/>
          <p:nvPr/>
        </p:nvSpPr>
        <p:spPr>
          <a:xfrm>
            <a:off x="3813048" y="1225296"/>
            <a:ext cx="2084832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FFFFFF"/>
                </a:solidFill>
              </a:rPr>
              <a:t>Expertiză bancară vastă</a:t>
            </a:r>
            <a:endParaRPr lang="en-US" sz="1150" dirty="0"/>
          </a:p>
        </p:txBody>
      </p:sp>
      <p:sp>
        <p:nvSpPr>
          <p:cNvPr id="16" name="Shape 12"/>
          <p:cNvSpPr/>
          <p:nvPr/>
        </p:nvSpPr>
        <p:spPr>
          <a:xfrm>
            <a:off x="3364992" y="1645920"/>
            <a:ext cx="2523744" cy="18288"/>
          </a:xfrm>
          <a:prstGeom prst="rect">
            <a:avLst/>
          </a:prstGeom>
          <a:solidFill>
            <a:srgbClr val="1E3050"/>
          </a:solidFill>
          <a:ln w="12700">
            <a:solidFill>
              <a:srgbClr val="1E3050"/>
            </a:solidFill>
            <a:prstDash val="solid"/>
          </a:ln>
        </p:spPr>
      </p:sp>
      <p:sp>
        <p:nvSpPr>
          <p:cNvPr id="17" name="Text 13"/>
          <p:cNvSpPr/>
          <p:nvPr/>
        </p:nvSpPr>
        <p:spPr>
          <a:xfrm>
            <a:off x="3364992" y="1737360"/>
            <a:ext cx="2523744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AABBCC"/>
                </a:solidFill>
              </a:rPr>
              <a:t>Relații consolidate cu băncile intermediare și cunoașterea criteriilor de aprobare — avantaj real.</a:t>
            </a:r>
            <a:endParaRPr lang="en-US" sz="950" dirty="0"/>
          </a:p>
        </p:txBody>
      </p:sp>
      <p:sp>
        <p:nvSpPr>
          <p:cNvPr id="18" name="Shape 14"/>
          <p:cNvSpPr/>
          <p:nvPr/>
        </p:nvSpPr>
        <p:spPr>
          <a:xfrm>
            <a:off x="6181344" y="1078992"/>
            <a:ext cx="2798064" cy="1572768"/>
          </a:xfrm>
          <a:prstGeom prst="rect">
            <a:avLst/>
          </a:prstGeom>
          <a:solidFill>
            <a:srgbClr val="152238"/>
          </a:solidFill>
          <a:ln w="12700">
            <a:solidFill>
              <a:srgbClr val="1E3050"/>
            </a:solidFill>
            <a:prstDash val="solid"/>
          </a:ln>
          <a:effectLst>
            <a:outerShdw sx="100000" sy="100000" kx="0" ky="0" algn="bl" rotWithShape="0" blurRad="76200" dist="25400" dir="8100000">
              <a:srgbClr val="000000">
                <a:alpha val="20000"/>
              </a:srgbClr>
            </a:outerShdw>
          </a:effectLst>
        </p:spPr>
      </p:sp>
      <p:sp>
        <p:nvSpPr>
          <p:cNvPr id="19" name="Shape 15"/>
          <p:cNvSpPr/>
          <p:nvPr/>
        </p:nvSpPr>
        <p:spPr>
          <a:xfrm>
            <a:off x="6181344" y="1078992"/>
            <a:ext cx="2798064" cy="54864"/>
          </a:xfrm>
          <a:prstGeom prst="rect">
            <a:avLst/>
          </a:prstGeom>
          <a:solidFill>
            <a:srgbClr val="1D4ED8"/>
          </a:solidFill>
          <a:ln w="12700">
            <a:solidFill>
              <a:srgbClr val="1D4ED8"/>
            </a:solidFill>
            <a:prstDash val="solid"/>
          </a:ln>
        </p:spPr>
      </p:sp>
      <p:pic>
        <p:nvPicPr>
          <p:cNvPr id="20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7648" y="1225296"/>
            <a:ext cx="347472" cy="347472"/>
          </a:xfrm>
          <a:prstGeom prst="rect">
            <a:avLst/>
          </a:prstGeom>
        </p:spPr>
      </p:pic>
      <p:sp>
        <p:nvSpPr>
          <p:cNvPr id="21" name="Text 16"/>
          <p:cNvSpPr/>
          <p:nvPr/>
        </p:nvSpPr>
        <p:spPr>
          <a:xfrm>
            <a:off x="6775704" y="1225296"/>
            <a:ext cx="2084832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FFFFFF"/>
                </a:solidFill>
              </a:rPr>
              <a:t>Plan de Afaceri bancar</a:t>
            </a:r>
            <a:endParaRPr lang="en-US" sz="1150" dirty="0"/>
          </a:p>
        </p:txBody>
      </p:sp>
      <p:sp>
        <p:nvSpPr>
          <p:cNvPr id="22" name="Shape 17"/>
          <p:cNvSpPr/>
          <p:nvPr/>
        </p:nvSpPr>
        <p:spPr>
          <a:xfrm>
            <a:off x="6327648" y="1645920"/>
            <a:ext cx="2523744" cy="18288"/>
          </a:xfrm>
          <a:prstGeom prst="rect">
            <a:avLst/>
          </a:prstGeom>
          <a:solidFill>
            <a:srgbClr val="1E3050"/>
          </a:solidFill>
          <a:ln w="12700">
            <a:solidFill>
              <a:srgbClr val="1E3050"/>
            </a:solidFill>
            <a:prstDash val="solid"/>
          </a:ln>
        </p:spPr>
      </p:sp>
      <p:sp>
        <p:nvSpPr>
          <p:cNvPr id="23" name="Text 18"/>
          <p:cNvSpPr/>
          <p:nvPr/>
        </p:nvSpPr>
        <p:spPr>
          <a:xfrm>
            <a:off x="6327648" y="1737360"/>
            <a:ext cx="2523744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AABBCC"/>
                </a:solidFill>
              </a:rPr>
              <a:t>Redactăm planuri de afaceri conforme cu cerințele IF, cu proiecții financiare credibile.</a:t>
            </a:r>
            <a:endParaRPr lang="en-US" sz="950" dirty="0"/>
          </a:p>
        </p:txBody>
      </p:sp>
      <p:sp>
        <p:nvSpPr>
          <p:cNvPr id="24" name="Shape 19"/>
          <p:cNvSpPr/>
          <p:nvPr/>
        </p:nvSpPr>
        <p:spPr>
          <a:xfrm>
            <a:off x="256032" y="2834640"/>
            <a:ext cx="2798064" cy="1572768"/>
          </a:xfrm>
          <a:prstGeom prst="rect">
            <a:avLst/>
          </a:prstGeom>
          <a:solidFill>
            <a:srgbClr val="152238"/>
          </a:solidFill>
          <a:ln w="12700">
            <a:solidFill>
              <a:srgbClr val="1E3050"/>
            </a:solidFill>
            <a:prstDash val="solid"/>
          </a:ln>
          <a:effectLst>
            <a:outerShdw sx="100000" sy="100000" kx="0" ky="0" algn="bl" rotWithShape="0" blurRad="76200" dist="25400" dir="8100000">
              <a:srgbClr val="000000">
                <a:alpha val="20000"/>
              </a:srgbClr>
            </a:outerShdw>
          </a:effectLst>
        </p:spPr>
      </p:sp>
      <p:sp>
        <p:nvSpPr>
          <p:cNvPr id="25" name="Shape 20"/>
          <p:cNvSpPr/>
          <p:nvPr/>
        </p:nvSpPr>
        <p:spPr>
          <a:xfrm>
            <a:off x="256032" y="2834640"/>
            <a:ext cx="2798064" cy="54864"/>
          </a:xfrm>
          <a:prstGeom prst="rect">
            <a:avLst/>
          </a:prstGeom>
          <a:solidFill>
            <a:srgbClr val="C9A227"/>
          </a:solidFill>
          <a:ln w="12700">
            <a:solidFill>
              <a:srgbClr val="C9A227"/>
            </a:solidFill>
            <a:prstDash val="solid"/>
          </a:ln>
        </p:spPr>
      </p:sp>
      <p:pic>
        <p:nvPicPr>
          <p:cNvPr id="26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336" y="2980944"/>
            <a:ext cx="347472" cy="347472"/>
          </a:xfrm>
          <a:prstGeom prst="rect">
            <a:avLst/>
          </a:prstGeom>
        </p:spPr>
      </p:pic>
      <p:sp>
        <p:nvSpPr>
          <p:cNvPr id="27" name="Text 21"/>
          <p:cNvSpPr/>
          <p:nvPr/>
        </p:nvSpPr>
        <p:spPr>
          <a:xfrm>
            <a:off x="850392" y="2980944"/>
            <a:ext cx="2084832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C9A227"/>
                </a:solidFill>
              </a:rPr>
              <a:t>Calcul ESB &amp; intensitate</a:t>
            </a:r>
            <a:endParaRPr lang="en-US" sz="1150" dirty="0"/>
          </a:p>
        </p:txBody>
      </p:sp>
      <p:sp>
        <p:nvSpPr>
          <p:cNvPr id="28" name="Shape 22"/>
          <p:cNvSpPr/>
          <p:nvPr/>
        </p:nvSpPr>
        <p:spPr>
          <a:xfrm>
            <a:off x="402336" y="3401568"/>
            <a:ext cx="2523744" cy="18288"/>
          </a:xfrm>
          <a:prstGeom prst="rect">
            <a:avLst/>
          </a:prstGeom>
          <a:solidFill>
            <a:srgbClr val="1E3050"/>
          </a:solidFill>
          <a:ln w="12700">
            <a:solidFill>
              <a:srgbClr val="1E3050"/>
            </a:solidFill>
            <a:prstDash val="solid"/>
          </a:ln>
        </p:spPr>
      </p:sp>
      <p:sp>
        <p:nvSpPr>
          <p:cNvPr id="29" name="Text 23"/>
          <p:cNvSpPr/>
          <p:nvPr/>
        </p:nvSpPr>
        <p:spPr>
          <a:xfrm>
            <a:off x="402336" y="3493008"/>
            <a:ext cx="2523744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AABBCC"/>
                </a:solidFill>
              </a:rPr>
              <a:t>Calculăm corect ESB-ul și intensitatea ajutorului, evitând riscul depășirii plafonului.</a:t>
            </a:r>
            <a:endParaRPr lang="en-US" sz="950" dirty="0"/>
          </a:p>
        </p:txBody>
      </p:sp>
      <p:sp>
        <p:nvSpPr>
          <p:cNvPr id="30" name="Shape 24"/>
          <p:cNvSpPr/>
          <p:nvPr/>
        </p:nvSpPr>
        <p:spPr>
          <a:xfrm>
            <a:off x="3218688" y="2834640"/>
            <a:ext cx="2798064" cy="1572768"/>
          </a:xfrm>
          <a:prstGeom prst="rect">
            <a:avLst/>
          </a:prstGeom>
          <a:solidFill>
            <a:srgbClr val="152238"/>
          </a:solidFill>
          <a:ln w="12700">
            <a:solidFill>
              <a:srgbClr val="1E3050"/>
            </a:solidFill>
            <a:prstDash val="solid"/>
          </a:ln>
          <a:effectLst>
            <a:outerShdw sx="100000" sy="100000" kx="0" ky="0" algn="bl" rotWithShape="0" blurRad="76200" dist="25400" dir="8100000">
              <a:srgbClr val="000000">
                <a:alpha val="20000"/>
              </a:srgbClr>
            </a:outerShdw>
          </a:effectLst>
        </p:spPr>
      </p:sp>
      <p:sp>
        <p:nvSpPr>
          <p:cNvPr id="31" name="Shape 25"/>
          <p:cNvSpPr/>
          <p:nvPr/>
        </p:nvSpPr>
        <p:spPr>
          <a:xfrm>
            <a:off x="3218688" y="2834640"/>
            <a:ext cx="2798064" cy="54864"/>
          </a:xfrm>
          <a:prstGeom prst="rect">
            <a:avLst/>
          </a:prstGeom>
          <a:solidFill>
            <a:srgbClr val="C9A227"/>
          </a:solidFill>
          <a:ln w="12700">
            <a:solidFill>
              <a:srgbClr val="C9A227"/>
            </a:solidFill>
            <a:prstDash val="solid"/>
          </a:ln>
        </p:spPr>
      </p:sp>
      <p:pic>
        <p:nvPicPr>
          <p:cNvPr id="32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4992" y="2980944"/>
            <a:ext cx="347472" cy="347472"/>
          </a:xfrm>
          <a:prstGeom prst="rect">
            <a:avLst/>
          </a:prstGeom>
        </p:spPr>
      </p:pic>
      <p:sp>
        <p:nvSpPr>
          <p:cNvPr id="33" name="Text 26"/>
          <p:cNvSpPr/>
          <p:nvPr/>
        </p:nvSpPr>
        <p:spPr>
          <a:xfrm>
            <a:off x="3813048" y="2980944"/>
            <a:ext cx="2084832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C9A227"/>
                </a:solidFill>
              </a:rPr>
              <a:t>Rol dublu față de bancă</a:t>
            </a:r>
            <a:endParaRPr lang="en-US" sz="1150" dirty="0"/>
          </a:p>
        </p:txBody>
      </p:sp>
      <p:sp>
        <p:nvSpPr>
          <p:cNvPr id="34" name="Shape 27"/>
          <p:cNvSpPr/>
          <p:nvPr/>
        </p:nvSpPr>
        <p:spPr>
          <a:xfrm>
            <a:off x="3364992" y="3401568"/>
            <a:ext cx="2523744" cy="18288"/>
          </a:xfrm>
          <a:prstGeom prst="rect">
            <a:avLst/>
          </a:prstGeom>
          <a:solidFill>
            <a:srgbClr val="1E3050"/>
          </a:solidFill>
          <a:ln w="12700">
            <a:solidFill>
              <a:srgbClr val="1E3050"/>
            </a:solidFill>
            <a:prstDash val="solid"/>
          </a:ln>
        </p:spPr>
      </p:sp>
      <p:sp>
        <p:nvSpPr>
          <p:cNvPr id="35" name="Text 28"/>
          <p:cNvSpPr/>
          <p:nvPr/>
        </p:nvSpPr>
        <p:spPr>
          <a:xfrm>
            <a:off x="3364992" y="3493008"/>
            <a:ext cx="2523744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AABBCC"/>
                </a:solidFill>
              </a:rPr>
              <a:t>Consultant al IMM-ului și partener de încredere al băncii — facilitează aprobarea dosarului.</a:t>
            </a:r>
            <a:endParaRPr lang="en-US" sz="950" dirty="0"/>
          </a:p>
        </p:txBody>
      </p:sp>
      <p:sp>
        <p:nvSpPr>
          <p:cNvPr id="36" name="Shape 29"/>
          <p:cNvSpPr/>
          <p:nvPr/>
        </p:nvSpPr>
        <p:spPr>
          <a:xfrm>
            <a:off x="6181344" y="2834640"/>
            <a:ext cx="2798064" cy="1572768"/>
          </a:xfrm>
          <a:prstGeom prst="rect">
            <a:avLst/>
          </a:prstGeom>
          <a:solidFill>
            <a:srgbClr val="152238"/>
          </a:solidFill>
          <a:ln w="12700">
            <a:solidFill>
              <a:srgbClr val="1E3050"/>
            </a:solidFill>
            <a:prstDash val="solid"/>
          </a:ln>
          <a:effectLst>
            <a:outerShdw sx="100000" sy="100000" kx="0" ky="0" algn="bl" rotWithShape="0" blurRad="76200" dist="25400" dir="8100000">
              <a:srgbClr val="000000">
                <a:alpha val="20000"/>
              </a:srgbClr>
            </a:outerShdw>
          </a:effectLst>
        </p:spPr>
      </p:sp>
      <p:sp>
        <p:nvSpPr>
          <p:cNvPr id="37" name="Shape 30"/>
          <p:cNvSpPr/>
          <p:nvPr/>
        </p:nvSpPr>
        <p:spPr>
          <a:xfrm>
            <a:off x="6181344" y="2834640"/>
            <a:ext cx="2798064" cy="54864"/>
          </a:xfrm>
          <a:prstGeom prst="rect">
            <a:avLst/>
          </a:prstGeom>
          <a:solidFill>
            <a:srgbClr val="C9A227"/>
          </a:solidFill>
          <a:ln w="12700">
            <a:solidFill>
              <a:srgbClr val="C9A227"/>
            </a:solidFill>
            <a:prstDash val="solid"/>
          </a:ln>
        </p:spPr>
      </p:sp>
      <p:pic>
        <p:nvPicPr>
          <p:cNvPr id="38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7648" y="2980944"/>
            <a:ext cx="347472" cy="347472"/>
          </a:xfrm>
          <a:prstGeom prst="rect">
            <a:avLst/>
          </a:prstGeom>
        </p:spPr>
      </p:pic>
      <p:sp>
        <p:nvSpPr>
          <p:cNvPr id="39" name="Text 31"/>
          <p:cNvSpPr/>
          <p:nvPr/>
        </p:nvSpPr>
        <p:spPr>
          <a:xfrm>
            <a:off x="6775704" y="2980944"/>
            <a:ext cx="2084832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C9A227"/>
                </a:solidFill>
              </a:rPr>
              <a:t>Implementare &amp; durabilitate</a:t>
            </a:r>
            <a:endParaRPr lang="en-US" sz="1150" dirty="0"/>
          </a:p>
        </p:txBody>
      </p:sp>
      <p:sp>
        <p:nvSpPr>
          <p:cNvPr id="40" name="Shape 32"/>
          <p:cNvSpPr/>
          <p:nvPr/>
        </p:nvSpPr>
        <p:spPr>
          <a:xfrm>
            <a:off x="6327648" y="3401568"/>
            <a:ext cx="2523744" cy="18288"/>
          </a:xfrm>
          <a:prstGeom prst="rect">
            <a:avLst/>
          </a:prstGeom>
          <a:solidFill>
            <a:srgbClr val="1E3050"/>
          </a:solidFill>
          <a:ln w="12700">
            <a:solidFill>
              <a:srgbClr val="1E3050"/>
            </a:solidFill>
            <a:prstDash val="solid"/>
          </a:ln>
        </p:spPr>
      </p:sp>
      <p:sp>
        <p:nvSpPr>
          <p:cNvPr id="41" name="Text 33"/>
          <p:cNvSpPr/>
          <p:nvPr/>
        </p:nvSpPr>
        <p:spPr>
          <a:xfrm>
            <a:off x="6327648" y="3493008"/>
            <a:ext cx="2523744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AABBCC"/>
                </a:solidFill>
              </a:rPr>
              <a:t>Rămânem alături pe toată durata implementării, achizițiilor, raportărilor și respectării durabilității.</a:t>
            </a:r>
            <a:endParaRPr lang="en-US" sz="950" dirty="0"/>
          </a:p>
        </p:txBody>
      </p:sp>
      <p:sp>
        <p:nvSpPr>
          <p:cNvPr id="42" name="Shape 34"/>
          <p:cNvSpPr/>
          <p:nvPr/>
        </p:nvSpPr>
        <p:spPr>
          <a:xfrm>
            <a:off x="0" y="4754880"/>
            <a:ext cx="9144000" cy="388620"/>
          </a:xfrm>
          <a:prstGeom prst="rect">
            <a:avLst/>
          </a:prstGeom>
          <a:solidFill>
            <a:srgbClr val="080F1A"/>
          </a:solidFill>
          <a:ln w="12700">
            <a:solidFill>
              <a:srgbClr val="080F1A"/>
            </a:solidFill>
            <a:prstDash val="solid"/>
          </a:ln>
        </p:spPr>
      </p:sp>
      <p:sp>
        <p:nvSpPr>
          <p:cNvPr id="43" name="Text 35"/>
          <p:cNvSpPr/>
          <p:nvPr/>
        </p:nvSpPr>
        <p:spPr>
          <a:xfrm>
            <a:off x="365760" y="4773168"/>
            <a:ext cx="77724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C9A227"/>
                </a:solidFill>
              </a:rPr>
              <a:t>M2M Solutions Consulting SRL</a:t>
            </a:r>
            <a:pPr indent="0" marL="0">
              <a:buNone/>
            </a:pPr>
            <a:r>
              <a:rPr lang="en-US" sz="900" dirty="0">
                <a:solidFill>
                  <a:srgbClr val="8899AA"/>
                </a:solidFill>
              </a:rPr>
              <a:t>  ·  Schema AS Regional · Investiții Productive pentru IMM-uri</a:t>
            </a:r>
            <a:endParaRPr lang="en-US" sz="900" dirty="0"/>
          </a:p>
        </p:txBody>
      </p:sp>
      <p:sp>
        <p:nvSpPr>
          <p:cNvPr id="44" name="Text 36"/>
          <p:cNvSpPr/>
          <p:nvPr/>
        </p:nvSpPr>
        <p:spPr>
          <a:xfrm>
            <a:off x="8229600" y="4773168"/>
            <a:ext cx="6400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b="1" dirty="0">
                <a:solidFill>
                  <a:srgbClr val="C9A227"/>
                </a:solidFill>
              </a:rPr>
              <a:t>15</a:t>
            </a:r>
            <a:endParaRPr lang="en-US" sz="900" dirty="0"/>
          </a:p>
        </p:txBody>
      </p:sp>
      <p:sp>
        <p:nvSpPr>
          <p:cNvPr id="45" name="Shape 37"/>
          <p:cNvSpPr/>
          <p:nvPr/>
        </p:nvSpPr>
        <p:spPr>
          <a:xfrm>
            <a:off x="8284464" y="36576"/>
            <a:ext cx="658368" cy="658368"/>
          </a:xfrm>
          <a:prstGeom prst="rect">
            <a:avLst/>
          </a:prstGeom>
          <a:solidFill>
            <a:srgbClr val="FFFFFF"/>
          </a:solidFill>
          <a:ln w="12700">
            <a:solidFill>
              <a:srgbClr val="DDDDDD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pic>
        <p:nvPicPr>
          <p:cNvPr id="46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21040" y="54864"/>
            <a:ext cx="585216" cy="58521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D182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3152"/>
          </a:xfrm>
          <a:prstGeom prst="rect">
            <a:avLst/>
          </a:prstGeom>
          <a:solidFill>
            <a:srgbClr val="C9A227"/>
          </a:solidFill>
          <a:ln w="12700">
            <a:solidFill>
              <a:srgbClr val="C9A227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rgbClr val="1D4ED8"/>
          </a:solidFill>
          <a:ln w="12700">
            <a:solidFill>
              <a:srgbClr val="1D4ED8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365760" y="228600"/>
            <a:ext cx="54864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400" kern="0" dirty="0">
                <a:solidFill>
                  <a:srgbClr val="C9A227"/>
                </a:solidFill>
              </a:rPr>
              <a:t>M2M SOLUTIONS CONSULTING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365760" y="521208"/>
            <a:ext cx="68580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AABBCC"/>
                </a:solidFill>
              </a:rPr>
              <a:t>Partenerul tău pentru fonduri europene și instrumente financiare</a:t>
            </a:r>
            <a:endParaRPr lang="en-US" sz="1050" dirty="0"/>
          </a:p>
        </p:txBody>
      </p:sp>
      <p:sp>
        <p:nvSpPr>
          <p:cNvPr id="6" name="Text 4"/>
          <p:cNvSpPr/>
          <p:nvPr/>
        </p:nvSpPr>
        <p:spPr>
          <a:xfrm>
            <a:off x="457200" y="1188720"/>
            <a:ext cx="822960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800" b="1" dirty="0">
                <a:solidFill>
                  <a:srgbClr val="FFFFFF"/>
                </a:solidFill>
              </a:rPr>
              <a:t>Investiți productiv.
</a:t>
            </a:r>
            <a:pPr indent="0" marL="0">
              <a:buNone/>
            </a:pPr>
            <a:r>
              <a:rPr lang="en-US" sz="3000" dirty="0">
                <a:solidFill>
                  <a:srgbClr val="2563EB"/>
                </a:solidFill>
              </a:rPr>
              <a:t>Finanțat European.</a:t>
            </a:r>
            <a:endParaRPr lang="en-US" sz="3800" dirty="0"/>
          </a:p>
        </p:txBody>
      </p:sp>
      <p:sp>
        <p:nvSpPr>
          <p:cNvPr id="7" name="Text 5"/>
          <p:cNvSpPr/>
          <p:nvPr/>
        </p:nvSpPr>
        <p:spPr>
          <a:xfrm>
            <a:off x="457200" y="2999232"/>
            <a:ext cx="77724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AABBCC"/>
                </a:solidFill>
              </a:rPr>
              <a:t>M2M Solutions vă însoțește în fiecare etapă a Schemei AS Regional — de la prima analiză de eligibilitate, prin depunerea la bancă, până la finalizarea investiției și respectarea durabilității.</a:t>
            </a:r>
            <a:endParaRPr lang="en-US" sz="1200" dirty="0"/>
          </a:p>
        </p:txBody>
      </p:sp>
      <p:sp>
        <p:nvSpPr>
          <p:cNvPr id="8" name="Shape 6"/>
          <p:cNvSpPr/>
          <p:nvPr/>
        </p:nvSpPr>
        <p:spPr>
          <a:xfrm>
            <a:off x="457200" y="3703320"/>
            <a:ext cx="4114800" cy="36576"/>
          </a:xfrm>
          <a:prstGeom prst="rect">
            <a:avLst/>
          </a:prstGeom>
          <a:solidFill>
            <a:srgbClr val="C9A227"/>
          </a:solidFill>
          <a:ln w="12700">
            <a:solidFill>
              <a:srgbClr val="C9A227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457200" y="3858768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AABBCC"/>
                </a:solidFill>
              </a:rPr>
              <a:t>Str. Sf. Lazăr nr.56 · Unique Office Building · Iași
</a:t>
            </a:r>
            <a:pPr indent="0" marL="0">
              <a:buNone/>
            </a:pPr>
            <a:r>
              <a:rPr lang="en-US" sz="1100" dirty="0">
                <a:solidFill>
                  <a:srgbClr val="2563EB"/>
                </a:solidFill>
              </a:rPr>
              <a:t>+40 744 691 659  ·  office@m2msolutions.ro  ·  www.m2msolutions.ro</a:t>
            </a:r>
            <a:endParaRPr lang="en-US" sz="1100" dirty="0"/>
          </a:p>
        </p:txBody>
      </p:sp>
      <p:sp>
        <p:nvSpPr>
          <p:cNvPr id="10" name="Shape 8"/>
          <p:cNvSpPr/>
          <p:nvPr/>
        </p:nvSpPr>
        <p:spPr>
          <a:xfrm>
            <a:off x="0" y="4754880"/>
            <a:ext cx="9144000" cy="310896"/>
          </a:xfrm>
          <a:prstGeom prst="rect">
            <a:avLst/>
          </a:prstGeom>
          <a:solidFill>
            <a:srgbClr val="080F1A"/>
          </a:solidFill>
          <a:ln w="12700">
            <a:solidFill>
              <a:srgbClr val="080F1A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365760" y="4773168"/>
            <a:ext cx="8412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56677"/>
                </a:solidFill>
              </a:rPr>
              <a:t>Schema de Ajutor de Stat Regional · Nord-Est · Sud-Est · București-Ilfov · 2021–2027  ·  Reg. (UE) 651/2014, art. 14</a:t>
            </a:r>
            <a:endParaRPr lang="en-US" sz="850" dirty="0"/>
          </a:p>
        </p:txBody>
      </p:sp>
      <p:sp>
        <p:nvSpPr>
          <p:cNvPr id="12" name="Shape 10"/>
          <p:cNvSpPr/>
          <p:nvPr/>
        </p:nvSpPr>
        <p:spPr>
          <a:xfrm>
            <a:off x="8284464" y="36576"/>
            <a:ext cx="658368" cy="658368"/>
          </a:xfrm>
          <a:prstGeom prst="rect">
            <a:avLst/>
          </a:prstGeom>
          <a:solidFill>
            <a:srgbClr val="FFFFFF"/>
          </a:solidFill>
          <a:ln w="12700">
            <a:solidFill>
              <a:srgbClr val="DDDDDD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pic>
        <p:nvPicPr>
          <p:cNvPr id="1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21040" y="54864"/>
            <a:ext cx="585216" cy="58521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40080"/>
          </a:xfrm>
          <a:prstGeom prst="rect">
            <a:avLst/>
          </a:prstGeom>
          <a:solidFill>
            <a:srgbClr val="0D1829"/>
          </a:solidFill>
          <a:ln w="12700">
            <a:solidFill>
              <a:srgbClr val="0D1829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65760" y="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FFFFFF"/>
                </a:solidFill>
              </a:rPr>
              <a:t>Ce este această schemă?</a:t>
            </a:r>
            <a:endParaRPr lang="en-US" sz="2200" dirty="0"/>
          </a:p>
        </p:txBody>
      </p:sp>
      <p:sp>
        <p:nvSpPr>
          <p:cNvPr id="4" name="Shape 2"/>
          <p:cNvSpPr/>
          <p:nvPr/>
        </p:nvSpPr>
        <p:spPr>
          <a:xfrm>
            <a:off x="0" y="640080"/>
            <a:ext cx="9144000" cy="36576"/>
          </a:xfrm>
          <a:prstGeom prst="rect">
            <a:avLst/>
          </a:prstGeom>
          <a:solidFill>
            <a:srgbClr val="C9A227"/>
          </a:solidFill>
          <a:ln w="12700">
            <a:solidFill>
              <a:srgbClr val="C9A227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274320" y="822960"/>
            <a:ext cx="4206240" cy="1828800"/>
          </a:xfrm>
          <a:prstGeom prst="rect">
            <a:avLst/>
          </a:prstGeom>
          <a:solidFill>
            <a:srgbClr val="F0F4FA"/>
          </a:solidFill>
          <a:ln w="12700">
            <a:solidFill>
              <a:srgbClr val="1D4ED8"/>
            </a:solidFill>
            <a:prstDash val="solid"/>
          </a:ln>
          <a:effectLst>
            <a:outerShdw sx="100000" sy="100000" kx="0" ky="0" algn="bl" rotWithShape="0" blurRad="101600" dist="38100" dir="8100000">
              <a:srgbClr val="000000">
                <a:alpha val="10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274320" y="822960"/>
            <a:ext cx="4206240" cy="54864"/>
          </a:xfrm>
          <a:prstGeom prst="rect">
            <a:avLst/>
          </a:prstGeom>
          <a:solidFill>
            <a:srgbClr val="1D4ED8"/>
          </a:solidFill>
          <a:ln w="12700">
            <a:solidFill>
              <a:srgbClr val="1D4ED8"/>
            </a:solidFill>
            <a:prstDash val="solid"/>
          </a:ln>
        </p:spPr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912" y="969264"/>
            <a:ext cx="347472" cy="347472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877824" y="969264"/>
            <a:ext cx="34747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200" kern="0" dirty="0">
                <a:solidFill>
                  <a:srgbClr val="1D4ED8"/>
                </a:solidFill>
              </a:rPr>
              <a:t>OBIECTIV</a:t>
            </a:r>
            <a:endParaRPr lang="en-US" sz="1100" dirty="0"/>
          </a:p>
        </p:txBody>
      </p:sp>
      <p:sp>
        <p:nvSpPr>
          <p:cNvPr id="9" name="Shape 6"/>
          <p:cNvSpPr/>
          <p:nvPr/>
        </p:nvSpPr>
        <p:spPr>
          <a:xfrm>
            <a:off x="438912" y="1371600"/>
            <a:ext cx="3886200" cy="18288"/>
          </a:xfrm>
          <a:prstGeom prst="rect">
            <a:avLst/>
          </a:prstGeom>
          <a:solidFill>
            <a:srgbClr val="DDDDDD"/>
          </a:solidFill>
          <a:ln w="12700">
            <a:solidFill>
              <a:srgbClr val="DDDDDD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438912" y="1463040"/>
            <a:ext cx="388620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0F1C2E"/>
                </a:solidFill>
              </a:rPr>
              <a:t>Stimularea dezvoltării regionale prin facilitarea accesului IMM-urilor la finanțare pentru realizarea de investiții productive.</a:t>
            </a:r>
            <a:endParaRPr lang="en-US" sz="1150" dirty="0"/>
          </a:p>
        </p:txBody>
      </p:sp>
      <p:sp>
        <p:nvSpPr>
          <p:cNvPr id="11" name="Shape 8"/>
          <p:cNvSpPr/>
          <p:nvPr/>
        </p:nvSpPr>
        <p:spPr>
          <a:xfrm>
            <a:off x="4663440" y="822960"/>
            <a:ext cx="4206240" cy="1828800"/>
          </a:xfrm>
          <a:prstGeom prst="rect">
            <a:avLst/>
          </a:prstGeom>
          <a:solidFill>
            <a:srgbClr val="F0F4FA"/>
          </a:solidFill>
          <a:ln w="12700">
            <a:solidFill>
              <a:srgbClr val="C9A227"/>
            </a:solidFill>
            <a:prstDash val="solid"/>
          </a:ln>
          <a:effectLst>
            <a:outerShdw sx="100000" sy="100000" kx="0" ky="0" algn="bl" rotWithShape="0" blurRad="101600" dist="38100" dir="8100000">
              <a:srgbClr val="000000">
                <a:alpha val="10000"/>
              </a:srgbClr>
            </a:outerShdw>
          </a:effectLst>
        </p:spPr>
      </p:sp>
      <p:sp>
        <p:nvSpPr>
          <p:cNvPr id="12" name="Shape 9"/>
          <p:cNvSpPr/>
          <p:nvPr/>
        </p:nvSpPr>
        <p:spPr>
          <a:xfrm>
            <a:off x="4663440" y="822960"/>
            <a:ext cx="4206240" cy="54864"/>
          </a:xfrm>
          <a:prstGeom prst="rect">
            <a:avLst/>
          </a:prstGeom>
          <a:solidFill>
            <a:srgbClr val="C9A227"/>
          </a:solidFill>
          <a:ln w="12700">
            <a:solidFill>
              <a:srgbClr val="C9A227"/>
            </a:solidFill>
            <a:prstDash val="solid"/>
          </a:ln>
        </p:spPr>
      </p:sp>
      <p:pic>
        <p:nvPicPr>
          <p:cNvPr id="1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8032" y="969264"/>
            <a:ext cx="347472" cy="347472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5266944" y="969264"/>
            <a:ext cx="34747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200" kern="0" dirty="0">
                <a:solidFill>
                  <a:srgbClr val="C9A227"/>
                </a:solidFill>
              </a:rPr>
              <a:t>INSTRUMENTUL FINANCIAR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828032" y="1371600"/>
            <a:ext cx="3886200" cy="18288"/>
          </a:xfrm>
          <a:prstGeom prst="rect">
            <a:avLst/>
          </a:prstGeom>
          <a:solidFill>
            <a:srgbClr val="DDDDDD"/>
          </a:solidFill>
          <a:ln w="12700">
            <a:solidFill>
              <a:srgbClr val="DDDDDD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4828032" y="1463040"/>
            <a:ext cx="388620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0F1C2E"/>
                </a:solidFill>
              </a:rPr>
              <a:t>Împrumut cu dobândă subvenționată (0% pentru fonduri publice) combinat cu capital rebate de 40% din suma împrumutată.</a:t>
            </a:r>
            <a:endParaRPr lang="en-US" sz="1150" dirty="0"/>
          </a:p>
        </p:txBody>
      </p:sp>
      <p:sp>
        <p:nvSpPr>
          <p:cNvPr id="17" name="Shape 13"/>
          <p:cNvSpPr/>
          <p:nvPr/>
        </p:nvSpPr>
        <p:spPr>
          <a:xfrm>
            <a:off x="274320" y="2834640"/>
            <a:ext cx="8595360" cy="1691640"/>
          </a:xfrm>
          <a:prstGeom prst="rect">
            <a:avLst/>
          </a:prstGeom>
          <a:solidFill>
            <a:srgbClr val="0D1829"/>
          </a:solidFill>
          <a:ln w="12700">
            <a:solidFill>
              <a:srgbClr val="0D1829"/>
            </a:solidFill>
            <a:prstDash val="solid"/>
          </a:ln>
          <a:effectLst>
            <a:outerShdw sx="100000" sy="100000" kx="0" ky="0" algn="bl" rotWithShape="0" blurRad="127000" dist="50800" dir="8100000">
              <a:srgbClr val="000000">
                <a:alpha val="20000"/>
              </a:srgbClr>
            </a:outerShdw>
          </a:effectLst>
        </p:spPr>
      </p:sp>
      <p:sp>
        <p:nvSpPr>
          <p:cNvPr id="18" name="Text 14"/>
          <p:cNvSpPr/>
          <p:nvPr/>
        </p:nvSpPr>
        <p:spPr>
          <a:xfrm>
            <a:off x="640080" y="2944368"/>
            <a:ext cx="265176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800" b="1" dirty="0">
                <a:solidFill>
                  <a:srgbClr val="C9A227"/>
                </a:solidFill>
              </a:rPr>
              <a:t>305,3 M €</a:t>
            </a:r>
            <a:endParaRPr lang="en-US" sz="2800" dirty="0"/>
          </a:p>
        </p:txBody>
      </p:sp>
      <p:sp>
        <p:nvSpPr>
          <p:cNvPr id="19" name="Text 15"/>
          <p:cNvSpPr/>
          <p:nvPr/>
        </p:nvSpPr>
        <p:spPr>
          <a:xfrm>
            <a:off x="640080" y="3611880"/>
            <a:ext cx="265176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AABBCC"/>
                </a:solidFill>
              </a:rPr>
              <a:t>Buget total</a:t>
            </a:r>
            <a:endParaRPr lang="en-US" sz="1000" dirty="0"/>
          </a:p>
          <a:p>
            <a:pPr algn="ctr" indent="0" marL="0">
              <a:buNone/>
            </a:pPr>
            <a:r>
              <a:rPr lang="en-US" sz="1000" dirty="0">
                <a:solidFill>
                  <a:srgbClr val="AABBCC"/>
                </a:solidFill>
              </a:rPr>
              <a:t>(sursă publică + IF)</a:t>
            </a:r>
            <a:endParaRPr lang="en-US" sz="1000" dirty="0"/>
          </a:p>
        </p:txBody>
      </p:sp>
      <p:sp>
        <p:nvSpPr>
          <p:cNvPr id="20" name="Shape 16"/>
          <p:cNvSpPr/>
          <p:nvPr/>
        </p:nvSpPr>
        <p:spPr>
          <a:xfrm>
            <a:off x="3355848" y="3017520"/>
            <a:ext cx="18288" cy="1325880"/>
          </a:xfrm>
          <a:prstGeom prst="rect">
            <a:avLst/>
          </a:prstGeom>
          <a:solidFill>
            <a:srgbClr val="1E3050"/>
          </a:solidFill>
          <a:ln w="12700">
            <a:solidFill>
              <a:srgbClr val="1E3050"/>
            </a:solidFill>
            <a:prstDash val="solid"/>
          </a:ln>
        </p:spPr>
      </p:sp>
      <p:sp>
        <p:nvSpPr>
          <p:cNvPr id="21" name="Text 17"/>
          <p:cNvSpPr/>
          <p:nvPr/>
        </p:nvSpPr>
        <p:spPr>
          <a:xfrm>
            <a:off x="3493008" y="2944368"/>
            <a:ext cx="265176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800" b="1" dirty="0">
                <a:solidFill>
                  <a:srgbClr val="1D4ED8"/>
                </a:solidFill>
              </a:rPr>
              <a:t>max 5 M €</a:t>
            </a:r>
            <a:endParaRPr lang="en-US" sz="2800" dirty="0"/>
          </a:p>
        </p:txBody>
      </p:sp>
      <p:sp>
        <p:nvSpPr>
          <p:cNvPr id="22" name="Text 18"/>
          <p:cNvSpPr/>
          <p:nvPr/>
        </p:nvSpPr>
        <p:spPr>
          <a:xfrm>
            <a:off x="3493008" y="3611880"/>
            <a:ext cx="265176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AABBCC"/>
                </a:solidFill>
              </a:rPr>
              <a:t>Finanțare maximă</a:t>
            </a:r>
            <a:endParaRPr lang="en-US" sz="1000" dirty="0"/>
          </a:p>
          <a:p>
            <a:pPr algn="ctr" indent="0" marL="0">
              <a:buNone/>
            </a:pPr>
            <a:r>
              <a:rPr lang="en-US" sz="1000" dirty="0">
                <a:solidFill>
                  <a:srgbClr val="AABBCC"/>
                </a:solidFill>
              </a:rPr>
              <a:t>per proiect</a:t>
            </a:r>
            <a:endParaRPr lang="en-US" sz="1000" dirty="0"/>
          </a:p>
        </p:txBody>
      </p:sp>
      <p:sp>
        <p:nvSpPr>
          <p:cNvPr id="23" name="Shape 19"/>
          <p:cNvSpPr/>
          <p:nvPr/>
        </p:nvSpPr>
        <p:spPr>
          <a:xfrm>
            <a:off x="6208776" y="3017520"/>
            <a:ext cx="18288" cy="1325880"/>
          </a:xfrm>
          <a:prstGeom prst="rect">
            <a:avLst/>
          </a:prstGeom>
          <a:solidFill>
            <a:srgbClr val="1E3050"/>
          </a:solidFill>
          <a:ln w="12700">
            <a:solidFill>
              <a:srgbClr val="1E3050"/>
            </a:solidFill>
            <a:prstDash val="solid"/>
          </a:ln>
        </p:spPr>
      </p:sp>
      <p:sp>
        <p:nvSpPr>
          <p:cNvPr id="24" name="Text 20"/>
          <p:cNvSpPr/>
          <p:nvPr/>
        </p:nvSpPr>
        <p:spPr>
          <a:xfrm>
            <a:off x="6345936" y="2944368"/>
            <a:ext cx="265176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800" b="1" dirty="0">
                <a:solidFill>
                  <a:srgbClr val="1D4ED8"/>
                </a:solidFill>
              </a:rPr>
              <a:t>~550</a:t>
            </a:r>
            <a:endParaRPr lang="en-US" sz="2800" dirty="0"/>
          </a:p>
        </p:txBody>
      </p:sp>
      <p:sp>
        <p:nvSpPr>
          <p:cNvPr id="25" name="Text 21"/>
          <p:cNvSpPr/>
          <p:nvPr/>
        </p:nvSpPr>
        <p:spPr>
          <a:xfrm>
            <a:off x="6345936" y="3611880"/>
            <a:ext cx="265176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AABBCC"/>
                </a:solidFill>
              </a:rPr>
              <a:t>Beneficiari finali</a:t>
            </a:r>
            <a:endParaRPr lang="en-US" sz="1000" dirty="0"/>
          </a:p>
          <a:p>
            <a:pPr algn="ctr" indent="0" marL="0">
              <a:buNone/>
            </a:pPr>
            <a:r>
              <a:rPr lang="en-US" sz="1000" dirty="0">
                <a:solidFill>
                  <a:srgbClr val="AABBCC"/>
                </a:solidFill>
              </a:rPr>
              <a:t>estimaţi</a:t>
            </a:r>
            <a:endParaRPr lang="en-US" sz="1000" dirty="0"/>
          </a:p>
        </p:txBody>
      </p:sp>
      <p:sp>
        <p:nvSpPr>
          <p:cNvPr id="26" name="Shape 22"/>
          <p:cNvSpPr/>
          <p:nvPr/>
        </p:nvSpPr>
        <p:spPr>
          <a:xfrm>
            <a:off x="0" y="4754880"/>
            <a:ext cx="9144000" cy="388620"/>
          </a:xfrm>
          <a:prstGeom prst="rect">
            <a:avLst/>
          </a:prstGeom>
          <a:solidFill>
            <a:srgbClr val="0D1829"/>
          </a:solidFill>
          <a:ln w="12700">
            <a:solidFill>
              <a:srgbClr val="0D1829"/>
            </a:solidFill>
            <a:prstDash val="solid"/>
          </a:ln>
        </p:spPr>
      </p:sp>
      <p:sp>
        <p:nvSpPr>
          <p:cNvPr id="27" name="Text 23"/>
          <p:cNvSpPr/>
          <p:nvPr/>
        </p:nvSpPr>
        <p:spPr>
          <a:xfrm>
            <a:off x="365760" y="4773168"/>
            <a:ext cx="77724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C9A227"/>
                </a:solidFill>
              </a:rPr>
              <a:t>M2M Solutions Consulting SRL</a:t>
            </a:r>
            <a:pPr indent="0" marL="0">
              <a:buNone/>
            </a:pPr>
            <a:r>
              <a:rPr lang="en-US" sz="900" dirty="0">
                <a:solidFill>
                  <a:srgbClr val="8899AA"/>
                </a:solidFill>
              </a:rPr>
              <a:t>  ·  Schema AS Regional · Investiții Productive IMM</a:t>
            </a:r>
            <a:endParaRPr lang="en-US" sz="900" dirty="0"/>
          </a:p>
        </p:txBody>
      </p:sp>
      <p:sp>
        <p:nvSpPr>
          <p:cNvPr id="28" name="Text 24"/>
          <p:cNvSpPr/>
          <p:nvPr/>
        </p:nvSpPr>
        <p:spPr>
          <a:xfrm>
            <a:off x="8229600" y="4773168"/>
            <a:ext cx="6400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b="1" dirty="0">
                <a:solidFill>
                  <a:srgbClr val="C9A227"/>
                </a:solidFill>
              </a:rPr>
              <a:t>2</a:t>
            </a:r>
            <a:endParaRPr lang="en-US" sz="900" dirty="0"/>
          </a:p>
        </p:txBody>
      </p:sp>
      <p:sp>
        <p:nvSpPr>
          <p:cNvPr id="29" name="Shape 25"/>
          <p:cNvSpPr/>
          <p:nvPr/>
        </p:nvSpPr>
        <p:spPr>
          <a:xfrm>
            <a:off x="8284464" y="36576"/>
            <a:ext cx="658368" cy="658368"/>
          </a:xfrm>
          <a:prstGeom prst="rect">
            <a:avLst/>
          </a:prstGeom>
          <a:solidFill>
            <a:srgbClr val="FFFFFF"/>
          </a:solidFill>
          <a:ln w="12700">
            <a:solidFill>
              <a:srgbClr val="DDDDDD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pic>
        <p:nvPicPr>
          <p:cNvPr id="30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1040" y="54864"/>
            <a:ext cx="585216" cy="58521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0F4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40080"/>
          </a:xfrm>
          <a:prstGeom prst="rect">
            <a:avLst/>
          </a:prstGeom>
          <a:solidFill>
            <a:srgbClr val="0D1829"/>
          </a:solidFill>
          <a:ln w="12700">
            <a:solidFill>
              <a:srgbClr val="0D1829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65760" y="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FFFFFF"/>
                </a:solidFill>
              </a:rPr>
              <a:t>Acoperire Regională și Buget</a:t>
            </a:r>
            <a:endParaRPr lang="en-US" sz="2200" dirty="0"/>
          </a:p>
        </p:txBody>
      </p:sp>
      <p:sp>
        <p:nvSpPr>
          <p:cNvPr id="4" name="Shape 2"/>
          <p:cNvSpPr/>
          <p:nvPr/>
        </p:nvSpPr>
        <p:spPr>
          <a:xfrm>
            <a:off x="0" y="640080"/>
            <a:ext cx="9144000" cy="36576"/>
          </a:xfrm>
          <a:prstGeom prst="rect">
            <a:avLst/>
          </a:prstGeom>
          <a:solidFill>
            <a:srgbClr val="C9A227"/>
          </a:solidFill>
          <a:ln w="12700">
            <a:solidFill>
              <a:srgbClr val="C9A227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274320" y="822960"/>
            <a:ext cx="2798064" cy="3749040"/>
          </a:xfrm>
          <a:prstGeom prst="rect">
            <a:avLst/>
          </a:prstGeom>
          <a:solidFill>
            <a:srgbClr val="FFFFFF"/>
          </a:solidFill>
          <a:ln w="12700">
            <a:solidFill>
              <a:srgbClr val="DDDDDD"/>
            </a:solidFill>
            <a:prstDash val="solid"/>
          </a:ln>
          <a:effectLst>
            <a:outerShdw sx="100000" sy="100000" kx="0" ky="0" algn="bl" rotWithShape="0" blurRad="101600" dist="38100" dir="8100000">
              <a:srgbClr val="000000">
                <a:alpha val="12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274320" y="822960"/>
            <a:ext cx="2798064" cy="502920"/>
          </a:xfrm>
          <a:prstGeom prst="rect">
            <a:avLst/>
          </a:prstGeom>
          <a:solidFill>
            <a:srgbClr val="1D4ED8"/>
          </a:solidFill>
          <a:ln w="12700">
            <a:solidFill>
              <a:srgbClr val="1D4ED8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411480" y="822960"/>
            <a:ext cx="2542032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FFFFFF"/>
                </a:solidFill>
              </a:rPr>
              <a:t>Nord-Est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457200" y="1444752"/>
            <a:ext cx="246888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b="1" dirty="0">
                <a:solidFill>
                  <a:srgbClr val="64748B"/>
                </a:solidFill>
              </a:rPr>
              <a:t>Județe:</a:t>
            </a:r>
            <a:endParaRPr lang="en-US" sz="950" dirty="0"/>
          </a:p>
        </p:txBody>
      </p:sp>
      <p:sp>
        <p:nvSpPr>
          <p:cNvPr id="9" name="Text 7"/>
          <p:cNvSpPr/>
          <p:nvPr/>
        </p:nvSpPr>
        <p:spPr>
          <a:xfrm>
            <a:off x="457200" y="1682496"/>
            <a:ext cx="24688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0F1C2E"/>
                </a:solidFill>
              </a:rPr>
              <a:t>Bacău · Botoșani · Iași</a:t>
            </a:r>
            <a:endParaRPr lang="en-US" sz="1100" dirty="0"/>
          </a:p>
          <a:p>
            <a:pPr indent="0" marL="0">
              <a:buNone/>
            </a:pPr>
            <a:r>
              <a:rPr lang="en-US" sz="1100" dirty="0">
                <a:solidFill>
                  <a:srgbClr val="0F1C2E"/>
                </a:solidFill>
              </a:rPr>
              <a:t>Neamț · Suceava · Vaslui</a:t>
            </a:r>
            <a:endParaRPr lang="en-US" sz="1100" dirty="0"/>
          </a:p>
        </p:txBody>
      </p:sp>
      <p:sp>
        <p:nvSpPr>
          <p:cNvPr id="10" name="Shape 8"/>
          <p:cNvSpPr/>
          <p:nvPr/>
        </p:nvSpPr>
        <p:spPr>
          <a:xfrm>
            <a:off x="457200" y="2304288"/>
            <a:ext cx="2468880" cy="18288"/>
          </a:xfrm>
          <a:prstGeom prst="rect">
            <a:avLst/>
          </a:prstGeom>
          <a:solidFill>
            <a:srgbClr val="EEEEEE"/>
          </a:solidFill>
          <a:ln w="12700">
            <a:solidFill>
              <a:srgbClr val="EEEEEE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411480" y="2468880"/>
            <a:ext cx="2542032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800" b="1" dirty="0">
                <a:solidFill>
                  <a:srgbClr val="1D4ED8"/>
                </a:solidFill>
              </a:rPr>
              <a:t>111,7 M €</a:t>
            </a:r>
            <a:endParaRPr lang="en-US" sz="2800" dirty="0"/>
          </a:p>
        </p:txBody>
      </p:sp>
      <p:sp>
        <p:nvSpPr>
          <p:cNvPr id="12" name="Text 10"/>
          <p:cNvSpPr/>
          <p:nvPr/>
        </p:nvSpPr>
        <p:spPr>
          <a:xfrm>
            <a:off x="411480" y="3063240"/>
            <a:ext cx="254203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64748B"/>
                </a:solidFill>
              </a:rPr>
              <a:t>sursă publică</a:t>
            </a:r>
            <a:endParaRPr lang="en-US" sz="1000" dirty="0"/>
          </a:p>
        </p:txBody>
      </p:sp>
      <p:sp>
        <p:nvSpPr>
          <p:cNvPr id="13" name="Shape 11"/>
          <p:cNvSpPr/>
          <p:nvPr/>
        </p:nvSpPr>
        <p:spPr>
          <a:xfrm>
            <a:off x="548640" y="3401568"/>
            <a:ext cx="2286000" cy="438912"/>
          </a:xfrm>
          <a:prstGeom prst="rect">
            <a:avLst/>
          </a:prstGeom>
          <a:solidFill>
            <a:srgbClr val="F0F4FA"/>
          </a:solidFill>
          <a:ln w="12700">
            <a:solidFill>
              <a:srgbClr val="DDDDDD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548640" y="3401568"/>
            <a:ext cx="228600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F1C2E"/>
                </a:solidFill>
              </a:rPr>
              <a:t>300 beneficiari</a:t>
            </a:r>
            <a:endParaRPr lang="en-US" sz="1300" dirty="0"/>
          </a:p>
        </p:txBody>
      </p:sp>
      <p:sp>
        <p:nvSpPr>
          <p:cNvPr id="15" name="Shape 13"/>
          <p:cNvSpPr/>
          <p:nvPr/>
        </p:nvSpPr>
        <p:spPr>
          <a:xfrm>
            <a:off x="3236976" y="822960"/>
            <a:ext cx="2798064" cy="3749040"/>
          </a:xfrm>
          <a:prstGeom prst="rect">
            <a:avLst/>
          </a:prstGeom>
          <a:solidFill>
            <a:srgbClr val="FFFFFF"/>
          </a:solidFill>
          <a:ln w="12700">
            <a:solidFill>
              <a:srgbClr val="DDDDDD"/>
            </a:solidFill>
            <a:prstDash val="solid"/>
          </a:ln>
          <a:effectLst>
            <a:outerShdw sx="100000" sy="100000" kx="0" ky="0" algn="bl" rotWithShape="0" blurRad="101600" dist="38100" dir="8100000">
              <a:srgbClr val="000000">
                <a:alpha val="12000"/>
              </a:srgbClr>
            </a:outerShdw>
          </a:effectLst>
        </p:spPr>
      </p:sp>
      <p:sp>
        <p:nvSpPr>
          <p:cNvPr id="16" name="Shape 14"/>
          <p:cNvSpPr/>
          <p:nvPr/>
        </p:nvSpPr>
        <p:spPr>
          <a:xfrm>
            <a:off x="3236976" y="822960"/>
            <a:ext cx="2798064" cy="502920"/>
          </a:xfrm>
          <a:prstGeom prst="rect">
            <a:avLst/>
          </a:prstGeom>
          <a:solidFill>
            <a:srgbClr val="1D4ED8"/>
          </a:solidFill>
          <a:ln w="12700">
            <a:solidFill>
              <a:srgbClr val="1D4ED8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3374136" y="822960"/>
            <a:ext cx="2542032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FFFFFF"/>
                </a:solidFill>
              </a:rPr>
              <a:t>Sud-Est</a:t>
            </a:r>
            <a:endParaRPr lang="en-US" sz="1500" dirty="0"/>
          </a:p>
        </p:txBody>
      </p:sp>
      <p:sp>
        <p:nvSpPr>
          <p:cNvPr id="18" name="Text 16"/>
          <p:cNvSpPr/>
          <p:nvPr/>
        </p:nvSpPr>
        <p:spPr>
          <a:xfrm>
            <a:off x="3419856" y="1444752"/>
            <a:ext cx="246888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b="1" dirty="0">
                <a:solidFill>
                  <a:srgbClr val="64748B"/>
                </a:solidFill>
              </a:rPr>
              <a:t>Județe:</a:t>
            </a:r>
            <a:endParaRPr lang="en-US" sz="950" dirty="0"/>
          </a:p>
        </p:txBody>
      </p:sp>
      <p:sp>
        <p:nvSpPr>
          <p:cNvPr id="19" name="Text 17"/>
          <p:cNvSpPr/>
          <p:nvPr/>
        </p:nvSpPr>
        <p:spPr>
          <a:xfrm>
            <a:off x="3419856" y="1682496"/>
            <a:ext cx="24688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0F1C2E"/>
                </a:solidFill>
              </a:rPr>
              <a:t>Brăila · Buzău · Constanța</a:t>
            </a:r>
            <a:endParaRPr lang="en-US" sz="1100" dirty="0"/>
          </a:p>
          <a:p>
            <a:pPr indent="0" marL="0">
              <a:buNone/>
            </a:pPr>
            <a:r>
              <a:rPr lang="en-US" sz="1100" dirty="0">
                <a:solidFill>
                  <a:srgbClr val="0F1C2E"/>
                </a:solidFill>
              </a:rPr>
              <a:t>Galați · Tulcea · Vrancea</a:t>
            </a:r>
            <a:endParaRPr lang="en-US" sz="1100" dirty="0"/>
          </a:p>
        </p:txBody>
      </p:sp>
      <p:sp>
        <p:nvSpPr>
          <p:cNvPr id="20" name="Shape 18"/>
          <p:cNvSpPr/>
          <p:nvPr/>
        </p:nvSpPr>
        <p:spPr>
          <a:xfrm>
            <a:off x="3419856" y="2304288"/>
            <a:ext cx="2468880" cy="18288"/>
          </a:xfrm>
          <a:prstGeom prst="rect">
            <a:avLst/>
          </a:prstGeom>
          <a:solidFill>
            <a:srgbClr val="EEEEEE"/>
          </a:solidFill>
          <a:ln w="12700">
            <a:solidFill>
              <a:srgbClr val="EEEEEE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3374136" y="2468880"/>
            <a:ext cx="2542032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800" b="1" dirty="0">
                <a:solidFill>
                  <a:srgbClr val="1D4ED8"/>
                </a:solidFill>
              </a:rPr>
              <a:t>53,9 M €</a:t>
            </a:r>
            <a:endParaRPr lang="en-US" sz="2800" dirty="0"/>
          </a:p>
        </p:txBody>
      </p:sp>
      <p:sp>
        <p:nvSpPr>
          <p:cNvPr id="22" name="Text 20"/>
          <p:cNvSpPr/>
          <p:nvPr/>
        </p:nvSpPr>
        <p:spPr>
          <a:xfrm>
            <a:off x="3374136" y="3063240"/>
            <a:ext cx="254203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64748B"/>
                </a:solidFill>
              </a:rPr>
              <a:t>sursă publică</a:t>
            </a:r>
            <a:endParaRPr lang="en-US" sz="1000" dirty="0"/>
          </a:p>
        </p:txBody>
      </p:sp>
      <p:sp>
        <p:nvSpPr>
          <p:cNvPr id="23" name="Shape 21"/>
          <p:cNvSpPr/>
          <p:nvPr/>
        </p:nvSpPr>
        <p:spPr>
          <a:xfrm>
            <a:off x="3511296" y="3401568"/>
            <a:ext cx="2286000" cy="438912"/>
          </a:xfrm>
          <a:prstGeom prst="rect">
            <a:avLst/>
          </a:prstGeom>
          <a:solidFill>
            <a:srgbClr val="F0F4FA"/>
          </a:solidFill>
          <a:ln w="12700">
            <a:solidFill>
              <a:srgbClr val="DDDDDD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3511296" y="3401568"/>
            <a:ext cx="228600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F1C2E"/>
                </a:solidFill>
              </a:rPr>
              <a:t>100 beneficiari</a:t>
            </a:r>
            <a:endParaRPr lang="en-US" sz="1300" dirty="0"/>
          </a:p>
        </p:txBody>
      </p:sp>
      <p:sp>
        <p:nvSpPr>
          <p:cNvPr id="25" name="Shape 23"/>
          <p:cNvSpPr/>
          <p:nvPr/>
        </p:nvSpPr>
        <p:spPr>
          <a:xfrm>
            <a:off x="6199632" y="822960"/>
            <a:ext cx="2798064" cy="3749040"/>
          </a:xfrm>
          <a:prstGeom prst="rect">
            <a:avLst/>
          </a:prstGeom>
          <a:solidFill>
            <a:srgbClr val="FFFFFF"/>
          </a:solidFill>
          <a:ln w="12700">
            <a:solidFill>
              <a:srgbClr val="DDDDDD"/>
            </a:solidFill>
            <a:prstDash val="solid"/>
          </a:ln>
          <a:effectLst>
            <a:outerShdw sx="100000" sy="100000" kx="0" ky="0" algn="bl" rotWithShape="0" blurRad="101600" dist="38100" dir="8100000">
              <a:srgbClr val="000000">
                <a:alpha val="12000"/>
              </a:srgbClr>
            </a:outerShdw>
          </a:effectLst>
        </p:spPr>
      </p:sp>
      <p:sp>
        <p:nvSpPr>
          <p:cNvPr id="26" name="Shape 24"/>
          <p:cNvSpPr/>
          <p:nvPr/>
        </p:nvSpPr>
        <p:spPr>
          <a:xfrm>
            <a:off x="6199632" y="822960"/>
            <a:ext cx="2798064" cy="502920"/>
          </a:xfrm>
          <a:prstGeom prst="rect">
            <a:avLst/>
          </a:prstGeom>
          <a:solidFill>
            <a:srgbClr val="C9A227"/>
          </a:solidFill>
          <a:ln w="12700">
            <a:solidFill>
              <a:srgbClr val="C9A227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6336792" y="822960"/>
            <a:ext cx="2542032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FFFFFF"/>
                </a:solidFill>
              </a:rPr>
              <a:t>București-Ilfov</a:t>
            </a:r>
            <a:endParaRPr lang="en-US" sz="1500" dirty="0"/>
          </a:p>
        </p:txBody>
      </p:sp>
      <p:sp>
        <p:nvSpPr>
          <p:cNvPr id="28" name="Text 26"/>
          <p:cNvSpPr/>
          <p:nvPr/>
        </p:nvSpPr>
        <p:spPr>
          <a:xfrm>
            <a:off x="6382512" y="1444752"/>
            <a:ext cx="246888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b="1" dirty="0">
                <a:solidFill>
                  <a:srgbClr val="64748B"/>
                </a:solidFill>
              </a:rPr>
              <a:t>Județe:</a:t>
            </a:r>
            <a:endParaRPr lang="en-US" sz="950" dirty="0"/>
          </a:p>
        </p:txBody>
      </p:sp>
      <p:sp>
        <p:nvSpPr>
          <p:cNvPr id="29" name="Text 27"/>
          <p:cNvSpPr/>
          <p:nvPr/>
        </p:nvSpPr>
        <p:spPr>
          <a:xfrm>
            <a:off x="6382512" y="1682496"/>
            <a:ext cx="24688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0F1C2E"/>
                </a:solidFill>
              </a:rPr>
              <a:t>Doar localități eligibile</a:t>
            </a:r>
            <a:endParaRPr lang="en-US" sz="1100" dirty="0"/>
          </a:p>
          <a:p>
            <a:pPr indent="0" marL="0">
              <a:buNone/>
            </a:pPr>
            <a:r>
              <a:rPr lang="en-US" sz="1100" dirty="0">
                <a:solidFill>
                  <a:srgbClr val="0F1C2E"/>
                </a:solidFill>
              </a:rPr>
              <a:t>din județul Ilfov</a:t>
            </a:r>
            <a:endParaRPr lang="en-US" sz="1100" dirty="0"/>
          </a:p>
        </p:txBody>
      </p:sp>
      <p:sp>
        <p:nvSpPr>
          <p:cNvPr id="30" name="Shape 28"/>
          <p:cNvSpPr/>
          <p:nvPr/>
        </p:nvSpPr>
        <p:spPr>
          <a:xfrm>
            <a:off x="6382512" y="2304288"/>
            <a:ext cx="2468880" cy="18288"/>
          </a:xfrm>
          <a:prstGeom prst="rect">
            <a:avLst/>
          </a:prstGeom>
          <a:solidFill>
            <a:srgbClr val="EEEEEE"/>
          </a:solidFill>
          <a:ln w="12700">
            <a:solidFill>
              <a:srgbClr val="EEEEEE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6336792" y="2468880"/>
            <a:ext cx="2542032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800" b="1" dirty="0">
                <a:solidFill>
                  <a:srgbClr val="C9A227"/>
                </a:solidFill>
              </a:rPr>
              <a:t>48,1 M €</a:t>
            </a:r>
            <a:endParaRPr lang="en-US" sz="2800" dirty="0"/>
          </a:p>
        </p:txBody>
      </p:sp>
      <p:sp>
        <p:nvSpPr>
          <p:cNvPr id="32" name="Text 30"/>
          <p:cNvSpPr/>
          <p:nvPr/>
        </p:nvSpPr>
        <p:spPr>
          <a:xfrm>
            <a:off x="6336792" y="3063240"/>
            <a:ext cx="254203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64748B"/>
                </a:solidFill>
              </a:rPr>
              <a:t>sursă publică</a:t>
            </a:r>
            <a:endParaRPr lang="en-US" sz="1000" dirty="0"/>
          </a:p>
        </p:txBody>
      </p:sp>
      <p:sp>
        <p:nvSpPr>
          <p:cNvPr id="33" name="Shape 31"/>
          <p:cNvSpPr/>
          <p:nvPr/>
        </p:nvSpPr>
        <p:spPr>
          <a:xfrm>
            <a:off x="6473952" y="3401568"/>
            <a:ext cx="2286000" cy="438912"/>
          </a:xfrm>
          <a:prstGeom prst="rect">
            <a:avLst/>
          </a:prstGeom>
          <a:solidFill>
            <a:srgbClr val="F0F4FA"/>
          </a:solidFill>
          <a:ln w="12700">
            <a:solidFill>
              <a:srgbClr val="DDDDDD"/>
            </a:solidFill>
            <a:prstDash val="solid"/>
          </a:ln>
        </p:spPr>
      </p:sp>
      <p:sp>
        <p:nvSpPr>
          <p:cNvPr id="34" name="Text 32"/>
          <p:cNvSpPr/>
          <p:nvPr/>
        </p:nvSpPr>
        <p:spPr>
          <a:xfrm>
            <a:off x="6473952" y="3401568"/>
            <a:ext cx="228600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F1C2E"/>
                </a:solidFill>
              </a:rPr>
              <a:t>150 beneficiari</a:t>
            </a:r>
            <a:endParaRPr lang="en-US" sz="1300" dirty="0"/>
          </a:p>
        </p:txBody>
      </p:sp>
      <p:sp>
        <p:nvSpPr>
          <p:cNvPr id="35" name="Text 33"/>
          <p:cNvSpPr/>
          <p:nvPr/>
        </p:nvSpPr>
        <p:spPr>
          <a:xfrm>
            <a:off x="274320" y="4535424"/>
            <a:ext cx="85953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i="1" dirty="0">
                <a:solidFill>
                  <a:srgbClr val="64748B"/>
                </a:solidFill>
              </a:rPr>
              <a:t>Bugetul include contribuția FEDR + buget de stat. Contribuția IF (30%) se adaugă separat.</a:t>
            </a:r>
            <a:endParaRPr lang="en-US" sz="900" dirty="0"/>
          </a:p>
        </p:txBody>
      </p:sp>
      <p:sp>
        <p:nvSpPr>
          <p:cNvPr id="36" name="Shape 34"/>
          <p:cNvSpPr/>
          <p:nvPr/>
        </p:nvSpPr>
        <p:spPr>
          <a:xfrm>
            <a:off x="0" y="4754880"/>
            <a:ext cx="9144000" cy="388620"/>
          </a:xfrm>
          <a:prstGeom prst="rect">
            <a:avLst/>
          </a:prstGeom>
          <a:solidFill>
            <a:srgbClr val="0D1829"/>
          </a:solidFill>
          <a:ln w="12700">
            <a:solidFill>
              <a:srgbClr val="0D1829"/>
            </a:solidFill>
            <a:prstDash val="solid"/>
          </a:ln>
        </p:spPr>
      </p:sp>
      <p:sp>
        <p:nvSpPr>
          <p:cNvPr id="37" name="Text 35"/>
          <p:cNvSpPr/>
          <p:nvPr/>
        </p:nvSpPr>
        <p:spPr>
          <a:xfrm>
            <a:off x="365760" y="4773168"/>
            <a:ext cx="77724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C9A227"/>
                </a:solidFill>
              </a:rPr>
              <a:t>M2M Solutions Consulting SRL</a:t>
            </a:r>
            <a:pPr indent="0" marL="0">
              <a:buNone/>
            </a:pPr>
            <a:r>
              <a:rPr lang="en-US" sz="900" dirty="0">
                <a:solidFill>
                  <a:srgbClr val="8899AA"/>
                </a:solidFill>
              </a:rPr>
              <a:t>  ·  Schema AS Regional · Investiții Productive IMM</a:t>
            </a:r>
            <a:endParaRPr lang="en-US" sz="900" dirty="0"/>
          </a:p>
        </p:txBody>
      </p:sp>
      <p:sp>
        <p:nvSpPr>
          <p:cNvPr id="38" name="Text 36"/>
          <p:cNvSpPr/>
          <p:nvPr/>
        </p:nvSpPr>
        <p:spPr>
          <a:xfrm>
            <a:off x="8229600" y="4773168"/>
            <a:ext cx="6400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b="1" dirty="0">
                <a:solidFill>
                  <a:srgbClr val="C9A227"/>
                </a:solidFill>
              </a:rPr>
              <a:t>3</a:t>
            </a:r>
            <a:endParaRPr lang="en-US" sz="900" dirty="0"/>
          </a:p>
        </p:txBody>
      </p:sp>
      <p:sp>
        <p:nvSpPr>
          <p:cNvPr id="39" name="Shape 37"/>
          <p:cNvSpPr/>
          <p:nvPr/>
        </p:nvSpPr>
        <p:spPr>
          <a:xfrm>
            <a:off x="8284464" y="36576"/>
            <a:ext cx="658368" cy="658368"/>
          </a:xfrm>
          <a:prstGeom prst="rect">
            <a:avLst/>
          </a:prstGeom>
          <a:solidFill>
            <a:srgbClr val="FFFFFF"/>
          </a:solidFill>
          <a:ln w="12700">
            <a:solidFill>
              <a:srgbClr val="DDDDDD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pic>
        <p:nvPicPr>
          <p:cNvPr id="40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21040" y="54864"/>
            <a:ext cx="585216" cy="58521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D182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40080"/>
          </a:xfrm>
          <a:prstGeom prst="rect">
            <a:avLst/>
          </a:prstGeom>
          <a:solidFill>
            <a:srgbClr val="080F1A"/>
          </a:solidFill>
          <a:ln w="12700">
            <a:solidFill>
              <a:srgbClr val="080F1A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65760" y="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FFFFFF"/>
                </a:solidFill>
              </a:rPr>
              <a:t>Structura Instrumentului Financiar</a:t>
            </a:r>
            <a:endParaRPr lang="en-US" sz="2200" dirty="0"/>
          </a:p>
        </p:txBody>
      </p:sp>
      <p:sp>
        <p:nvSpPr>
          <p:cNvPr id="4" name="Shape 2"/>
          <p:cNvSpPr/>
          <p:nvPr/>
        </p:nvSpPr>
        <p:spPr>
          <a:xfrm>
            <a:off x="0" y="640080"/>
            <a:ext cx="9144000" cy="36576"/>
          </a:xfrm>
          <a:prstGeom prst="rect">
            <a:avLst/>
          </a:prstGeom>
          <a:solidFill>
            <a:srgbClr val="C9A227"/>
          </a:solidFill>
          <a:ln w="12700">
            <a:solidFill>
              <a:srgbClr val="C9A227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274320" y="822960"/>
            <a:ext cx="6172200" cy="502920"/>
          </a:xfrm>
          <a:prstGeom prst="rect">
            <a:avLst/>
          </a:prstGeom>
          <a:solidFill>
            <a:srgbClr val="1D4ED8"/>
          </a:solidFill>
          <a:ln w="12700">
            <a:solidFill>
              <a:srgbClr val="1D4ED8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274320" y="822960"/>
            <a:ext cx="61722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</a:rPr>
              <a:t>70%  —  Programe Regionale (fonduri publice)</a:t>
            </a:r>
            <a:endParaRPr lang="en-US" sz="1300" dirty="0"/>
          </a:p>
        </p:txBody>
      </p:sp>
      <p:sp>
        <p:nvSpPr>
          <p:cNvPr id="7" name="Shape 5"/>
          <p:cNvSpPr/>
          <p:nvPr/>
        </p:nvSpPr>
        <p:spPr>
          <a:xfrm>
            <a:off x="6492240" y="822960"/>
            <a:ext cx="2377440" cy="502920"/>
          </a:xfrm>
          <a:prstGeom prst="rect">
            <a:avLst/>
          </a:prstGeom>
          <a:solidFill>
            <a:srgbClr val="1E3050"/>
          </a:solidFill>
          <a:ln w="12700">
            <a:solidFill>
              <a:srgbClr val="1E3050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6492240" y="822960"/>
            <a:ext cx="23774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AABBCC"/>
                </a:solidFill>
              </a:rPr>
              <a:t>30%  —  IF</a:t>
            </a:r>
            <a:endParaRPr lang="en-US" sz="1100" dirty="0"/>
          </a:p>
          <a:p>
            <a:pPr algn="ctr" indent="0" marL="0">
              <a:buNone/>
            </a:pPr>
            <a:r>
              <a:rPr lang="en-US" sz="1100" dirty="0">
                <a:solidFill>
                  <a:srgbClr val="AABBCC"/>
                </a:solidFill>
              </a:rPr>
              <a:t>(surse proprii)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274320" y="1426464"/>
            <a:ext cx="3520440" cy="502920"/>
          </a:xfrm>
          <a:prstGeom prst="rect">
            <a:avLst/>
          </a:prstGeom>
          <a:solidFill>
            <a:srgbClr val="C9A227"/>
          </a:solidFill>
          <a:ln w="12700">
            <a:solidFill>
              <a:srgbClr val="C9A227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274320" y="1426464"/>
            <a:ext cx="35204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0D1829"/>
                </a:solidFill>
              </a:rPr>
              <a:t>40%  —  Capital Rebate</a:t>
            </a:r>
            <a:endParaRPr lang="en-US" sz="1200" dirty="0"/>
          </a:p>
        </p:txBody>
      </p:sp>
      <p:sp>
        <p:nvSpPr>
          <p:cNvPr id="11" name="Shape 9"/>
          <p:cNvSpPr/>
          <p:nvPr/>
        </p:nvSpPr>
        <p:spPr>
          <a:xfrm>
            <a:off x="3840480" y="1426464"/>
            <a:ext cx="2606040" cy="502920"/>
          </a:xfrm>
          <a:prstGeom prst="rect">
            <a:avLst/>
          </a:prstGeom>
          <a:solidFill>
            <a:srgbClr val="2563EB"/>
          </a:solidFill>
          <a:ln w="12700">
            <a:solidFill>
              <a:srgbClr val="2563EB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3840480" y="1426464"/>
            <a:ext cx="26060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FFFFFF"/>
                </a:solidFill>
              </a:rPr>
              <a:t>30%  —  Împrumut 0%</a:t>
            </a:r>
            <a:endParaRPr lang="en-US" sz="1200" dirty="0"/>
          </a:p>
        </p:txBody>
      </p:sp>
      <p:sp>
        <p:nvSpPr>
          <p:cNvPr id="13" name="Shape 11"/>
          <p:cNvSpPr/>
          <p:nvPr/>
        </p:nvSpPr>
        <p:spPr>
          <a:xfrm>
            <a:off x="6492240" y="1426464"/>
            <a:ext cx="2377440" cy="502920"/>
          </a:xfrm>
          <a:prstGeom prst="rect">
            <a:avLst/>
          </a:prstGeom>
          <a:solidFill>
            <a:srgbClr val="1E3050"/>
          </a:solidFill>
          <a:ln w="12700">
            <a:solidFill>
              <a:srgbClr val="1E3050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6492240" y="1426464"/>
            <a:ext cx="23774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AABBCC"/>
                </a:solidFill>
              </a:rPr>
              <a:t>30%  —  Dobândă piață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274320" y="2084832"/>
            <a:ext cx="2798064" cy="2487168"/>
          </a:xfrm>
          <a:prstGeom prst="rect">
            <a:avLst/>
          </a:prstGeom>
          <a:solidFill>
            <a:srgbClr val="152238"/>
          </a:solidFill>
          <a:ln w="12700">
            <a:solidFill>
              <a:srgbClr val="1E3050"/>
            </a:solidFill>
            <a:prstDash val="solid"/>
          </a:ln>
          <a:effectLst>
            <a:outerShdw sx="100000" sy="100000" kx="0" ky="0" algn="bl" rotWithShape="0" blurRad="101600" dist="38100" dir="8100000">
              <a:srgbClr val="000000">
                <a:alpha val="20000"/>
              </a:srgbClr>
            </a:outerShdw>
          </a:effectLst>
        </p:spPr>
      </p:sp>
      <p:sp>
        <p:nvSpPr>
          <p:cNvPr id="16" name="Shape 14"/>
          <p:cNvSpPr/>
          <p:nvPr/>
        </p:nvSpPr>
        <p:spPr>
          <a:xfrm>
            <a:off x="274320" y="2084832"/>
            <a:ext cx="2798064" cy="45720"/>
          </a:xfrm>
          <a:prstGeom prst="rect">
            <a:avLst/>
          </a:prstGeom>
          <a:solidFill>
            <a:srgbClr val="C9A227"/>
          </a:solidFill>
          <a:ln w="12700">
            <a:solidFill>
              <a:srgbClr val="C9A227"/>
            </a:solidFill>
            <a:prstDash val="solid"/>
          </a:ln>
        </p:spPr>
      </p:sp>
      <p:pic>
        <p:nvPicPr>
          <p:cNvPr id="17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912" y="2212848"/>
            <a:ext cx="347472" cy="347472"/>
          </a:xfrm>
          <a:prstGeom prst="rect">
            <a:avLst/>
          </a:prstGeom>
        </p:spPr>
      </p:pic>
      <p:sp>
        <p:nvSpPr>
          <p:cNvPr id="18" name="Text 15"/>
          <p:cNvSpPr/>
          <p:nvPr/>
        </p:nvSpPr>
        <p:spPr>
          <a:xfrm>
            <a:off x="896112" y="2212848"/>
            <a:ext cx="20574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C9A227"/>
                </a:solidFill>
              </a:rPr>
              <a:t>Capital Rebate</a:t>
            </a:r>
            <a:endParaRPr lang="en-US" sz="1200" dirty="0"/>
          </a:p>
        </p:txBody>
      </p:sp>
      <p:sp>
        <p:nvSpPr>
          <p:cNvPr id="19" name="Shape 16"/>
          <p:cNvSpPr/>
          <p:nvPr/>
        </p:nvSpPr>
        <p:spPr>
          <a:xfrm>
            <a:off x="438912" y="2615184"/>
            <a:ext cx="2487168" cy="18288"/>
          </a:xfrm>
          <a:prstGeom prst="rect">
            <a:avLst/>
          </a:prstGeom>
          <a:solidFill>
            <a:srgbClr val="1E3050"/>
          </a:solidFill>
          <a:ln w="12700">
            <a:solidFill>
              <a:srgbClr val="1E3050"/>
            </a:solidFill>
            <a:prstDash val="solid"/>
          </a:ln>
        </p:spPr>
      </p:sp>
      <p:sp>
        <p:nvSpPr>
          <p:cNvPr id="20" name="Text 17"/>
          <p:cNvSpPr/>
          <p:nvPr/>
        </p:nvSpPr>
        <p:spPr>
          <a:xfrm>
            <a:off x="438912" y="2706624"/>
            <a:ext cx="2487168" cy="1691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AABBCC"/>
                </a:solidFill>
              </a:rPr>
              <a:t>40% din suma împrumutată se acordă nerambursabil, condiționat de finalizarea investiției în termenul asumat.</a:t>
            </a:r>
            <a:endParaRPr lang="en-US" sz="1050" dirty="0"/>
          </a:p>
        </p:txBody>
      </p:sp>
      <p:sp>
        <p:nvSpPr>
          <p:cNvPr id="21" name="Shape 18"/>
          <p:cNvSpPr/>
          <p:nvPr/>
        </p:nvSpPr>
        <p:spPr>
          <a:xfrm>
            <a:off x="3236976" y="2084832"/>
            <a:ext cx="2798064" cy="2487168"/>
          </a:xfrm>
          <a:prstGeom prst="rect">
            <a:avLst/>
          </a:prstGeom>
          <a:solidFill>
            <a:srgbClr val="152238"/>
          </a:solidFill>
          <a:ln w="12700">
            <a:solidFill>
              <a:srgbClr val="1E3050"/>
            </a:solidFill>
            <a:prstDash val="solid"/>
          </a:ln>
          <a:effectLst>
            <a:outerShdw sx="100000" sy="100000" kx="0" ky="0" algn="bl" rotWithShape="0" blurRad="101600" dist="38100" dir="8100000">
              <a:srgbClr val="000000">
                <a:alpha val="20000"/>
              </a:srgbClr>
            </a:outerShdw>
          </a:effectLst>
        </p:spPr>
      </p:sp>
      <p:sp>
        <p:nvSpPr>
          <p:cNvPr id="22" name="Shape 19"/>
          <p:cNvSpPr/>
          <p:nvPr/>
        </p:nvSpPr>
        <p:spPr>
          <a:xfrm>
            <a:off x="3236976" y="2084832"/>
            <a:ext cx="2798064" cy="45720"/>
          </a:xfrm>
          <a:prstGeom prst="rect">
            <a:avLst/>
          </a:prstGeom>
          <a:solidFill>
            <a:srgbClr val="2563EB"/>
          </a:solidFill>
          <a:ln w="12700">
            <a:solidFill>
              <a:srgbClr val="2563EB"/>
            </a:solidFill>
            <a:prstDash val="solid"/>
          </a:ln>
        </p:spPr>
      </p:sp>
      <p:pic>
        <p:nvPicPr>
          <p:cNvPr id="2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1568" y="2212848"/>
            <a:ext cx="347472" cy="347472"/>
          </a:xfrm>
          <a:prstGeom prst="rect">
            <a:avLst/>
          </a:prstGeom>
        </p:spPr>
      </p:pic>
      <p:sp>
        <p:nvSpPr>
          <p:cNvPr id="24" name="Text 20"/>
          <p:cNvSpPr/>
          <p:nvPr/>
        </p:nvSpPr>
        <p:spPr>
          <a:xfrm>
            <a:off x="3858768" y="2212848"/>
            <a:ext cx="20574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2563EB"/>
                </a:solidFill>
              </a:rPr>
              <a:t>Dobândă subvenționată</a:t>
            </a:r>
            <a:endParaRPr lang="en-US" sz="1200" dirty="0"/>
          </a:p>
        </p:txBody>
      </p:sp>
      <p:sp>
        <p:nvSpPr>
          <p:cNvPr id="25" name="Shape 21"/>
          <p:cNvSpPr/>
          <p:nvPr/>
        </p:nvSpPr>
        <p:spPr>
          <a:xfrm>
            <a:off x="3401568" y="2615184"/>
            <a:ext cx="2487168" cy="18288"/>
          </a:xfrm>
          <a:prstGeom prst="rect">
            <a:avLst/>
          </a:prstGeom>
          <a:solidFill>
            <a:srgbClr val="1E3050"/>
          </a:solidFill>
          <a:ln w="12700">
            <a:solidFill>
              <a:srgbClr val="1E3050"/>
            </a:solidFill>
            <a:prstDash val="solid"/>
          </a:ln>
        </p:spPr>
      </p:sp>
      <p:sp>
        <p:nvSpPr>
          <p:cNvPr id="26" name="Text 22"/>
          <p:cNvSpPr/>
          <p:nvPr/>
        </p:nvSpPr>
        <p:spPr>
          <a:xfrm>
            <a:off x="3401568" y="2706624"/>
            <a:ext cx="2487168" cy="1691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AABBCC"/>
                </a:solidFill>
              </a:rPr>
              <a:t>Dobândă 0% pentru partea din fonduri publice (70%). Dobândă de piață doar pentru contribuția IF (30%).</a:t>
            </a:r>
            <a:endParaRPr lang="en-US" sz="1050" dirty="0"/>
          </a:p>
        </p:txBody>
      </p:sp>
      <p:sp>
        <p:nvSpPr>
          <p:cNvPr id="27" name="Shape 23"/>
          <p:cNvSpPr/>
          <p:nvPr/>
        </p:nvSpPr>
        <p:spPr>
          <a:xfrm>
            <a:off x="6199632" y="2084832"/>
            <a:ext cx="2798064" cy="2487168"/>
          </a:xfrm>
          <a:prstGeom prst="rect">
            <a:avLst/>
          </a:prstGeom>
          <a:solidFill>
            <a:srgbClr val="152238"/>
          </a:solidFill>
          <a:ln w="12700">
            <a:solidFill>
              <a:srgbClr val="1E3050"/>
            </a:solidFill>
            <a:prstDash val="solid"/>
          </a:ln>
          <a:effectLst>
            <a:outerShdw sx="100000" sy="100000" kx="0" ky="0" algn="bl" rotWithShape="0" blurRad="101600" dist="38100" dir="8100000">
              <a:srgbClr val="000000">
                <a:alpha val="20000"/>
              </a:srgbClr>
            </a:outerShdw>
          </a:effectLst>
        </p:spPr>
      </p:sp>
      <p:sp>
        <p:nvSpPr>
          <p:cNvPr id="28" name="Shape 24"/>
          <p:cNvSpPr/>
          <p:nvPr/>
        </p:nvSpPr>
        <p:spPr>
          <a:xfrm>
            <a:off x="6199632" y="2084832"/>
            <a:ext cx="2798064" cy="45720"/>
          </a:xfrm>
          <a:prstGeom prst="rect">
            <a:avLst/>
          </a:prstGeom>
          <a:solidFill>
            <a:srgbClr val="2563EB"/>
          </a:solidFill>
          <a:ln w="12700">
            <a:solidFill>
              <a:srgbClr val="2563EB"/>
            </a:solidFill>
            <a:prstDash val="solid"/>
          </a:ln>
        </p:spPr>
      </p:sp>
      <p:pic>
        <p:nvPicPr>
          <p:cNvPr id="2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4224" y="2212848"/>
            <a:ext cx="347472" cy="347472"/>
          </a:xfrm>
          <a:prstGeom prst="rect">
            <a:avLst/>
          </a:prstGeom>
        </p:spPr>
      </p:pic>
      <p:sp>
        <p:nvSpPr>
          <p:cNvPr id="30" name="Text 25"/>
          <p:cNvSpPr/>
          <p:nvPr/>
        </p:nvSpPr>
        <p:spPr>
          <a:xfrm>
            <a:off x="6821424" y="2212848"/>
            <a:ext cx="20574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2563EB"/>
                </a:solidFill>
              </a:rPr>
              <a:t>Durată &amp; grație</a:t>
            </a:r>
            <a:endParaRPr lang="en-US" sz="1200" dirty="0"/>
          </a:p>
        </p:txBody>
      </p:sp>
      <p:sp>
        <p:nvSpPr>
          <p:cNvPr id="31" name="Shape 26"/>
          <p:cNvSpPr/>
          <p:nvPr/>
        </p:nvSpPr>
        <p:spPr>
          <a:xfrm>
            <a:off x="6364224" y="2615184"/>
            <a:ext cx="2487168" cy="18288"/>
          </a:xfrm>
          <a:prstGeom prst="rect">
            <a:avLst/>
          </a:prstGeom>
          <a:solidFill>
            <a:srgbClr val="1E3050"/>
          </a:solidFill>
          <a:ln w="12700">
            <a:solidFill>
              <a:srgbClr val="1E3050"/>
            </a:solidFill>
            <a:prstDash val="solid"/>
          </a:ln>
        </p:spPr>
      </p:sp>
      <p:sp>
        <p:nvSpPr>
          <p:cNvPr id="32" name="Text 27"/>
          <p:cNvSpPr/>
          <p:nvPr/>
        </p:nvSpPr>
        <p:spPr>
          <a:xfrm>
            <a:off x="6364224" y="2706624"/>
            <a:ext cx="2487168" cy="1691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AABBCC"/>
                </a:solidFill>
              </a:rPr>
              <a:t>Max 84 luni credit. Grație: max 24 luni (construcții) / max 18 luni (echipamente). Finalizare până la 30.09.2029.</a:t>
            </a:r>
            <a:endParaRPr lang="en-US" sz="1050" dirty="0"/>
          </a:p>
        </p:txBody>
      </p:sp>
      <p:sp>
        <p:nvSpPr>
          <p:cNvPr id="33" name="Shape 28"/>
          <p:cNvSpPr/>
          <p:nvPr/>
        </p:nvSpPr>
        <p:spPr>
          <a:xfrm>
            <a:off x="0" y="4754880"/>
            <a:ext cx="9144000" cy="388620"/>
          </a:xfrm>
          <a:prstGeom prst="rect">
            <a:avLst/>
          </a:prstGeom>
          <a:solidFill>
            <a:srgbClr val="080F1A"/>
          </a:solidFill>
          <a:ln w="12700">
            <a:solidFill>
              <a:srgbClr val="080F1A"/>
            </a:solidFill>
            <a:prstDash val="solid"/>
          </a:ln>
        </p:spPr>
      </p:sp>
      <p:sp>
        <p:nvSpPr>
          <p:cNvPr id="34" name="Text 29"/>
          <p:cNvSpPr/>
          <p:nvPr/>
        </p:nvSpPr>
        <p:spPr>
          <a:xfrm>
            <a:off x="365760" y="4773168"/>
            <a:ext cx="77724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C9A227"/>
                </a:solidFill>
              </a:rPr>
              <a:t>M2M Solutions Consulting SRL</a:t>
            </a:r>
            <a:pPr indent="0" marL="0">
              <a:buNone/>
            </a:pPr>
            <a:r>
              <a:rPr lang="en-US" sz="900" dirty="0">
                <a:solidFill>
                  <a:srgbClr val="8899AA"/>
                </a:solidFill>
              </a:rPr>
              <a:t>  ·  Schema AS Regional · Investiții Productive pentru IMM-uri</a:t>
            </a:r>
            <a:endParaRPr lang="en-US" sz="900" dirty="0"/>
          </a:p>
        </p:txBody>
      </p:sp>
      <p:sp>
        <p:nvSpPr>
          <p:cNvPr id="35" name="Text 30"/>
          <p:cNvSpPr/>
          <p:nvPr/>
        </p:nvSpPr>
        <p:spPr>
          <a:xfrm>
            <a:off x="8229600" y="4773168"/>
            <a:ext cx="6400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b="1" dirty="0">
                <a:solidFill>
                  <a:srgbClr val="C9A227"/>
                </a:solidFill>
              </a:rPr>
              <a:t>4</a:t>
            </a:r>
            <a:endParaRPr lang="en-US" sz="900" dirty="0"/>
          </a:p>
        </p:txBody>
      </p:sp>
      <p:sp>
        <p:nvSpPr>
          <p:cNvPr id="36" name="Shape 31"/>
          <p:cNvSpPr/>
          <p:nvPr/>
        </p:nvSpPr>
        <p:spPr>
          <a:xfrm>
            <a:off x="8284464" y="36576"/>
            <a:ext cx="658368" cy="658368"/>
          </a:xfrm>
          <a:prstGeom prst="rect">
            <a:avLst/>
          </a:prstGeom>
          <a:solidFill>
            <a:srgbClr val="FFFFFF"/>
          </a:solidFill>
          <a:ln w="12700">
            <a:solidFill>
              <a:srgbClr val="DDDDDD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pic>
        <p:nvPicPr>
          <p:cNvPr id="37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1040" y="54864"/>
            <a:ext cx="585216" cy="58521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40080"/>
          </a:xfrm>
          <a:prstGeom prst="rect">
            <a:avLst/>
          </a:prstGeom>
          <a:solidFill>
            <a:srgbClr val="0D1829"/>
          </a:solidFill>
          <a:ln w="12700">
            <a:solidFill>
              <a:srgbClr val="0D1829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65760" y="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FFFFFF"/>
                </a:solidFill>
              </a:rPr>
              <a:t>Cine poate aplica?</a:t>
            </a:r>
            <a:endParaRPr lang="en-US" sz="2200" dirty="0"/>
          </a:p>
        </p:txBody>
      </p:sp>
      <p:sp>
        <p:nvSpPr>
          <p:cNvPr id="4" name="Shape 2"/>
          <p:cNvSpPr/>
          <p:nvPr/>
        </p:nvSpPr>
        <p:spPr>
          <a:xfrm>
            <a:off x="0" y="640080"/>
            <a:ext cx="9144000" cy="36576"/>
          </a:xfrm>
          <a:prstGeom prst="rect">
            <a:avLst/>
          </a:prstGeom>
          <a:solidFill>
            <a:srgbClr val="C9A227"/>
          </a:solidFill>
          <a:ln w="12700">
            <a:solidFill>
              <a:srgbClr val="C9A227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274320" y="822960"/>
            <a:ext cx="4160520" cy="3794760"/>
          </a:xfrm>
          <a:prstGeom prst="rect">
            <a:avLst/>
          </a:prstGeom>
          <a:solidFill>
            <a:srgbClr val="F0F4FA"/>
          </a:solidFill>
          <a:ln w="12700">
            <a:solidFill>
              <a:srgbClr val="16A34A"/>
            </a:solidFill>
            <a:prstDash val="solid"/>
          </a:ln>
          <a:effectLst>
            <a:outerShdw sx="100000" sy="100000" kx="0" ky="0" algn="bl" rotWithShape="0" blurRad="76200" dist="25400" dir="8100000">
              <a:srgbClr val="000000">
                <a:alpha val="10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274320" y="822960"/>
            <a:ext cx="4160520" cy="457200"/>
          </a:xfrm>
          <a:prstGeom prst="rect">
            <a:avLst/>
          </a:prstGeom>
          <a:solidFill>
            <a:srgbClr val="16A34A"/>
          </a:solidFill>
          <a:ln w="12700">
            <a:solidFill>
              <a:srgbClr val="16A34A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274320" y="822960"/>
            <a:ext cx="41605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b="1" spc="100" kern="0" dirty="0">
                <a:solidFill>
                  <a:srgbClr val="FFFFFF"/>
                </a:solidFill>
              </a:rPr>
              <a:t>CONDIȚII DE ELIGIBILITATE</a:t>
            </a:r>
            <a:endParaRPr lang="en-US" sz="1200" dirty="0"/>
          </a:p>
        </p:txBody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444752"/>
            <a:ext cx="274320" cy="274320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804672" y="1444752"/>
            <a:ext cx="34747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0F1C2E"/>
                </a:solidFill>
              </a:rPr>
              <a:t>Societăți înregistrate conform Legii 31/1990</a:t>
            </a:r>
            <a:endParaRPr lang="en-US" sz="1050" dirty="0"/>
          </a:p>
        </p:txBody>
      </p:sp>
      <p:pic>
        <p:nvPicPr>
          <p:cNvPr id="10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74520"/>
            <a:ext cx="274320" cy="274320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804672" y="1874520"/>
            <a:ext cx="34747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0F1C2E"/>
                </a:solidFill>
              </a:rPr>
              <a:t>Încadrare IMM (micro, mică sau mijlocie)</a:t>
            </a:r>
            <a:endParaRPr lang="en-US" sz="1050" dirty="0"/>
          </a:p>
        </p:txBody>
      </p:sp>
      <p:pic>
        <p:nvPicPr>
          <p:cNvPr id="12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304288"/>
            <a:ext cx="274320" cy="274320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804672" y="2304288"/>
            <a:ext cx="34747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0F1C2E"/>
                </a:solidFill>
              </a:rPr>
              <a:t>Sediu / punct de lucru în Regiunea vizată</a:t>
            </a:r>
            <a:endParaRPr lang="en-US" sz="1050" dirty="0"/>
          </a:p>
        </p:txBody>
      </p:sp>
      <p:pic>
        <p:nvPicPr>
          <p:cNvPr id="14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734056"/>
            <a:ext cx="274320" cy="274320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804672" y="2734056"/>
            <a:ext cx="34747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0F1C2E"/>
                </a:solidFill>
              </a:rPr>
              <a:t>Obligații fiscale achitate la data contractului</a:t>
            </a:r>
            <a:endParaRPr lang="en-US" sz="1050" dirty="0"/>
          </a:p>
        </p:txBody>
      </p:sp>
      <p:pic>
        <p:nvPicPr>
          <p:cNvPr id="1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163824"/>
            <a:ext cx="274320" cy="274320"/>
          </a:xfrm>
          <a:prstGeom prst="rect">
            <a:avLst/>
          </a:prstGeom>
        </p:spPr>
      </p:pic>
      <p:sp>
        <p:nvSpPr>
          <p:cNvPr id="17" name="Text 10"/>
          <p:cNvSpPr/>
          <p:nvPr/>
        </p:nvSpPr>
        <p:spPr>
          <a:xfrm>
            <a:off x="804672" y="3163824"/>
            <a:ext cx="34747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0F1C2E"/>
                </a:solidFill>
              </a:rPr>
              <a:t>Contribuție proprie ≥ 25% din cheltuieli eligibile</a:t>
            </a:r>
            <a:endParaRPr lang="en-US" sz="1050" dirty="0"/>
          </a:p>
        </p:txBody>
      </p:sp>
      <p:pic>
        <p:nvPicPr>
          <p:cNvPr id="18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3593592"/>
            <a:ext cx="274320" cy="274320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804672" y="3593592"/>
            <a:ext cx="34747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0F1C2E"/>
                </a:solidFill>
              </a:rPr>
              <a:t>Nu au efectuat relocare în ultimii 2 ani</a:t>
            </a:r>
            <a:endParaRPr lang="en-US" sz="1050" dirty="0"/>
          </a:p>
        </p:txBody>
      </p:sp>
      <p:pic>
        <p:nvPicPr>
          <p:cNvPr id="20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4023360"/>
            <a:ext cx="274320" cy="274320"/>
          </a:xfrm>
          <a:prstGeom prst="rect">
            <a:avLst/>
          </a:prstGeom>
        </p:spPr>
      </p:pic>
      <p:sp>
        <p:nvSpPr>
          <p:cNvPr id="21" name="Text 12"/>
          <p:cNvSpPr/>
          <p:nvPr/>
        </p:nvSpPr>
        <p:spPr>
          <a:xfrm>
            <a:off x="804672" y="4023360"/>
            <a:ext cx="34747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0F1C2E"/>
                </a:solidFill>
              </a:rPr>
              <a:t>Drept de proprietate / concesiune / superficie</a:t>
            </a:r>
            <a:endParaRPr lang="en-US" sz="1050" dirty="0"/>
          </a:p>
        </p:txBody>
      </p:sp>
      <p:sp>
        <p:nvSpPr>
          <p:cNvPr id="22" name="Shape 13"/>
          <p:cNvSpPr/>
          <p:nvPr/>
        </p:nvSpPr>
        <p:spPr>
          <a:xfrm>
            <a:off x="4709160" y="822960"/>
            <a:ext cx="4160520" cy="3794760"/>
          </a:xfrm>
          <a:prstGeom prst="rect">
            <a:avLst/>
          </a:prstGeom>
          <a:solidFill>
            <a:srgbClr val="F0F4FA"/>
          </a:solidFill>
          <a:ln w="12700">
            <a:solidFill>
              <a:srgbClr val="DC2626"/>
            </a:solidFill>
            <a:prstDash val="solid"/>
          </a:ln>
          <a:effectLst>
            <a:outerShdw sx="100000" sy="100000" kx="0" ky="0" algn="bl" rotWithShape="0" blurRad="76200" dist="25400" dir="8100000">
              <a:srgbClr val="000000">
                <a:alpha val="10000"/>
              </a:srgbClr>
            </a:outerShdw>
          </a:effectLst>
        </p:spPr>
      </p:sp>
      <p:sp>
        <p:nvSpPr>
          <p:cNvPr id="23" name="Shape 14"/>
          <p:cNvSpPr/>
          <p:nvPr/>
        </p:nvSpPr>
        <p:spPr>
          <a:xfrm>
            <a:off x="4709160" y="822960"/>
            <a:ext cx="4160520" cy="457200"/>
          </a:xfrm>
          <a:prstGeom prst="rect">
            <a:avLst/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24" name="Text 15"/>
          <p:cNvSpPr/>
          <p:nvPr/>
        </p:nvSpPr>
        <p:spPr>
          <a:xfrm>
            <a:off x="4709160" y="822960"/>
            <a:ext cx="41605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b="1" spc="100" kern="0" dirty="0">
                <a:solidFill>
                  <a:srgbClr val="FFFFFF"/>
                </a:solidFill>
              </a:rPr>
              <a:t>NU SUNT ELIGIBILE</a:t>
            </a:r>
            <a:endParaRPr lang="en-US" sz="1200" dirty="0"/>
          </a:p>
        </p:txBody>
      </p:sp>
      <p:pic>
        <p:nvPicPr>
          <p:cNvPr id="25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92040" y="1444752"/>
            <a:ext cx="274320" cy="274320"/>
          </a:xfrm>
          <a:prstGeom prst="rect">
            <a:avLst/>
          </a:prstGeom>
        </p:spPr>
      </p:pic>
      <p:sp>
        <p:nvSpPr>
          <p:cNvPr id="26" name="Text 16"/>
          <p:cNvSpPr/>
          <p:nvPr/>
        </p:nvSpPr>
        <p:spPr>
          <a:xfrm>
            <a:off x="5239512" y="1444752"/>
            <a:ext cx="34747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0F1C2E"/>
                </a:solidFill>
              </a:rPr>
              <a:t>Întreprinderi mari</a:t>
            </a:r>
            <a:endParaRPr lang="en-US" sz="1050" dirty="0"/>
          </a:p>
        </p:txBody>
      </p:sp>
      <p:pic>
        <p:nvPicPr>
          <p:cNvPr id="27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92040" y="1874520"/>
            <a:ext cx="274320" cy="274320"/>
          </a:xfrm>
          <a:prstGeom prst="rect">
            <a:avLst/>
          </a:prstGeom>
        </p:spPr>
      </p:pic>
      <p:sp>
        <p:nvSpPr>
          <p:cNvPr id="28" name="Text 17"/>
          <p:cNvSpPr/>
          <p:nvPr/>
        </p:nvSpPr>
        <p:spPr>
          <a:xfrm>
            <a:off x="5239512" y="1874520"/>
            <a:ext cx="34747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0F1C2E"/>
                </a:solidFill>
              </a:rPr>
              <a:t>Sucursale / agenții fără personalitate juridică</a:t>
            </a:r>
            <a:endParaRPr lang="en-US" sz="1050" dirty="0"/>
          </a:p>
        </p:txBody>
      </p:sp>
      <p:pic>
        <p:nvPicPr>
          <p:cNvPr id="29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92040" y="2304288"/>
            <a:ext cx="274320" cy="274320"/>
          </a:xfrm>
          <a:prstGeom prst="rect">
            <a:avLst/>
          </a:prstGeom>
        </p:spPr>
      </p:pic>
      <p:sp>
        <p:nvSpPr>
          <p:cNvPr id="30" name="Text 18"/>
          <p:cNvSpPr/>
          <p:nvPr/>
        </p:nvSpPr>
        <p:spPr>
          <a:xfrm>
            <a:off x="5239512" y="2304288"/>
            <a:ext cx="34747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0F1C2E"/>
                </a:solidFill>
              </a:rPr>
              <a:t>Întreprinderi în dificultate</a:t>
            </a:r>
            <a:endParaRPr lang="en-US" sz="1050" dirty="0"/>
          </a:p>
        </p:txBody>
      </p:sp>
      <p:pic>
        <p:nvPicPr>
          <p:cNvPr id="31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92040" y="2734056"/>
            <a:ext cx="274320" cy="274320"/>
          </a:xfrm>
          <a:prstGeom prst="rect">
            <a:avLst/>
          </a:prstGeom>
        </p:spPr>
      </p:pic>
      <p:sp>
        <p:nvSpPr>
          <p:cNvPr id="32" name="Text 19"/>
          <p:cNvSpPr/>
          <p:nvPr/>
        </p:nvSpPr>
        <p:spPr>
          <a:xfrm>
            <a:off x="5239512" y="2734056"/>
            <a:ext cx="34747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0F1C2E"/>
                </a:solidFill>
              </a:rPr>
              <a:t>Întreprinderi cu hotărâri definitive de fraudă</a:t>
            </a:r>
            <a:endParaRPr lang="en-US" sz="1050" dirty="0"/>
          </a:p>
        </p:txBody>
      </p:sp>
      <p:pic>
        <p:nvPicPr>
          <p:cNvPr id="3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92040" y="3163824"/>
            <a:ext cx="274320" cy="274320"/>
          </a:xfrm>
          <a:prstGeom prst="rect">
            <a:avLst/>
          </a:prstGeom>
        </p:spPr>
      </p:pic>
      <p:sp>
        <p:nvSpPr>
          <p:cNvPr id="34" name="Text 20"/>
          <p:cNvSpPr/>
          <p:nvPr/>
        </p:nvSpPr>
        <p:spPr>
          <a:xfrm>
            <a:off x="5239512" y="3163824"/>
            <a:ext cx="34747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0F1C2E"/>
                </a:solidFill>
              </a:rPr>
              <a:t>Producție agricolă primară / pescuit</a:t>
            </a:r>
            <a:endParaRPr lang="en-US" sz="1050" dirty="0"/>
          </a:p>
        </p:txBody>
      </p:sp>
      <p:pic>
        <p:nvPicPr>
          <p:cNvPr id="35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92040" y="3593592"/>
            <a:ext cx="274320" cy="274320"/>
          </a:xfrm>
          <a:prstGeom prst="rect">
            <a:avLst/>
          </a:prstGeom>
        </p:spPr>
      </p:pic>
      <p:sp>
        <p:nvSpPr>
          <p:cNvPr id="36" name="Text 21"/>
          <p:cNvSpPr/>
          <p:nvPr/>
        </p:nvSpPr>
        <p:spPr>
          <a:xfrm>
            <a:off x="5239512" y="3593592"/>
            <a:ext cx="34747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0F1C2E"/>
                </a:solidFill>
              </a:rPr>
              <a:t>Sectorul siderurgic, cărbune, lignit</a:t>
            </a:r>
            <a:endParaRPr lang="en-US" sz="1050" dirty="0"/>
          </a:p>
        </p:txBody>
      </p:sp>
      <p:pic>
        <p:nvPicPr>
          <p:cNvPr id="37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92040" y="4023360"/>
            <a:ext cx="274320" cy="274320"/>
          </a:xfrm>
          <a:prstGeom prst="rect">
            <a:avLst/>
          </a:prstGeom>
        </p:spPr>
      </p:pic>
      <p:sp>
        <p:nvSpPr>
          <p:cNvPr id="38" name="Text 22"/>
          <p:cNvSpPr/>
          <p:nvPr/>
        </p:nvSpPr>
        <p:spPr>
          <a:xfrm>
            <a:off x="5239512" y="4023360"/>
            <a:ext cx="34747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0F1C2E"/>
                </a:solidFill>
              </a:rPr>
              <a:t>Investiții demarate înainte de depunerea cererii</a:t>
            </a:r>
            <a:endParaRPr lang="en-US" sz="1050" dirty="0"/>
          </a:p>
        </p:txBody>
      </p:sp>
      <p:sp>
        <p:nvSpPr>
          <p:cNvPr id="39" name="Shape 23"/>
          <p:cNvSpPr/>
          <p:nvPr/>
        </p:nvSpPr>
        <p:spPr>
          <a:xfrm>
            <a:off x="0" y="4754880"/>
            <a:ext cx="9144000" cy="388620"/>
          </a:xfrm>
          <a:prstGeom prst="rect">
            <a:avLst/>
          </a:prstGeom>
          <a:solidFill>
            <a:srgbClr val="0D1829"/>
          </a:solidFill>
          <a:ln w="12700">
            <a:solidFill>
              <a:srgbClr val="0D1829"/>
            </a:solidFill>
            <a:prstDash val="solid"/>
          </a:ln>
        </p:spPr>
      </p:sp>
      <p:sp>
        <p:nvSpPr>
          <p:cNvPr id="40" name="Text 24"/>
          <p:cNvSpPr/>
          <p:nvPr/>
        </p:nvSpPr>
        <p:spPr>
          <a:xfrm>
            <a:off x="365760" y="4773168"/>
            <a:ext cx="77724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C9A227"/>
                </a:solidFill>
              </a:rPr>
              <a:t>M2M Solutions Consulting SRL</a:t>
            </a:r>
            <a:pPr indent="0" marL="0">
              <a:buNone/>
            </a:pPr>
            <a:r>
              <a:rPr lang="en-US" sz="900" dirty="0">
                <a:solidFill>
                  <a:srgbClr val="8899AA"/>
                </a:solidFill>
              </a:rPr>
              <a:t>  ·  Schema AS Regional · Investiții Productive IMM</a:t>
            </a:r>
            <a:endParaRPr lang="en-US" sz="900" dirty="0"/>
          </a:p>
        </p:txBody>
      </p:sp>
      <p:sp>
        <p:nvSpPr>
          <p:cNvPr id="41" name="Text 25"/>
          <p:cNvSpPr/>
          <p:nvPr/>
        </p:nvSpPr>
        <p:spPr>
          <a:xfrm>
            <a:off x="8229600" y="4773168"/>
            <a:ext cx="6400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b="1" dirty="0">
                <a:solidFill>
                  <a:srgbClr val="C9A227"/>
                </a:solidFill>
              </a:rPr>
              <a:t>5</a:t>
            </a:r>
            <a:endParaRPr lang="en-US" sz="900" dirty="0"/>
          </a:p>
        </p:txBody>
      </p:sp>
      <p:sp>
        <p:nvSpPr>
          <p:cNvPr id="42" name="Shape 26"/>
          <p:cNvSpPr/>
          <p:nvPr/>
        </p:nvSpPr>
        <p:spPr>
          <a:xfrm>
            <a:off x="8284464" y="36576"/>
            <a:ext cx="658368" cy="658368"/>
          </a:xfrm>
          <a:prstGeom prst="rect">
            <a:avLst/>
          </a:prstGeom>
          <a:solidFill>
            <a:srgbClr val="FFFFFF"/>
          </a:solidFill>
          <a:ln w="12700">
            <a:solidFill>
              <a:srgbClr val="DDDDDD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pic>
        <p:nvPicPr>
          <p:cNvPr id="43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21040" y="54864"/>
            <a:ext cx="585216" cy="58521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0F4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40080"/>
          </a:xfrm>
          <a:prstGeom prst="rect">
            <a:avLst/>
          </a:prstGeom>
          <a:solidFill>
            <a:srgbClr val="0D1829"/>
          </a:solidFill>
          <a:ln w="12700">
            <a:solidFill>
              <a:srgbClr val="0D1829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65760" y="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FFFFFF"/>
                </a:solidFill>
              </a:rPr>
              <a:t>Ce se finanțează?  —  Tipuri de Investiție Inițială</a:t>
            </a:r>
            <a:endParaRPr lang="en-US" sz="2000" dirty="0"/>
          </a:p>
        </p:txBody>
      </p:sp>
      <p:sp>
        <p:nvSpPr>
          <p:cNvPr id="4" name="Shape 2"/>
          <p:cNvSpPr/>
          <p:nvPr/>
        </p:nvSpPr>
        <p:spPr>
          <a:xfrm>
            <a:off x="0" y="640080"/>
            <a:ext cx="9144000" cy="36576"/>
          </a:xfrm>
          <a:prstGeom prst="rect">
            <a:avLst/>
          </a:prstGeom>
          <a:solidFill>
            <a:srgbClr val="C9A227"/>
          </a:solidFill>
          <a:ln w="12700">
            <a:solidFill>
              <a:srgbClr val="C9A227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256032" y="822960"/>
            <a:ext cx="2029968" cy="1371600"/>
          </a:xfrm>
          <a:prstGeom prst="rect">
            <a:avLst/>
          </a:prstGeom>
          <a:solidFill>
            <a:srgbClr val="FFFFFF"/>
          </a:solidFill>
          <a:ln w="12700">
            <a:solidFill>
              <a:srgbClr val="1D4ED8"/>
            </a:solidFill>
            <a:prstDash val="solid"/>
          </a:ln>
          <a:effectLst>
            <a:outerShdw sx="100000" sy="100000" kx="0" ky="0" algn="bl" rotWithShape="0" blurRad="76200" dist="25400" dir="8100000">
              <a:srgbClr val="000000">
                <a:alpha val="10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256032" y="822960"/>
            <a:ext cx="2029968" cy="54864"/>
          </a:xfrm>
          <a:prstGeom prst="rect">
            <a:avLst/>
          </a:prstGeom>
          <a:solidFill>
            <a:srgbClr val="1D4ED8"/>
          </a:solidFill>
          <a:ln w="12700">
            <a:solidFill>
              <a:srgbClr val="1D4ED8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384048" y="950976"/>
            <a:ext cx="1828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1D4ED8"/>
                </a:solidFill>
              </a:rPr>
              <a:t>Unitate nouă</a:t>
            </a:r>
            <a:endParaRPr lang="en-US" sz="1150" dirty="0"/>
          </a:p>
        </p:txBody>
      </p:sp>
      <p:sp>
        <p:nvSpPr>
          <p:cNvPr id="8" name="Shape 6"/>
          <p:cNvSpPr/>
          <p:nvPr/>
        </p:nvSpPr>
        <p:spPr>
          <a:xfrm>
            <a:off x="384048" y="1261872"/>
            <a:ext cx="1810512" cy="18288"/>
          </a:xfrm>
          <a:prstGeom prst="rect">
            <a:avLst/>
          </a:prstGeom>
          <a:solidFill>
            <a:srgbClr val="DDDDDD"/>
          </a:solidFill>
          <a:ln w="12700">
            <a:solidFill>
              <a:srgbClr val="DDDDDD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384048" y="1335024"/>
            <a:ext cx="18288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0F1C2E"/>
                </a:solidFill>
              </a:rPr>
              <a:t>Înființarea unei noi unități de producție / prestări servicii</a:t>
            </a:r>
            <a:endParaRPr lang="en-US" sz="950" dirty="0"/>
          </a:p>
        </p:txBody>
      </p:sp>
      <p:sp>
        <p:nvSpPr>
          <p:cNvPr id="10" name="Shape 8"/>
          <p:cNvSpPr/>
          <p:nvPr/>
        </p:nvSpPr>
        <p:spPr>
          <a:xfrm>
            <a:off x="2432304" y="822960"/>
            <a:ext cx="2029968" cy="1371600"/>
          </a:xfrm>
          <a:prstGeom prst="rect">
            <a:avLst/>
          </a:prstGeom>
          <a:solidFill>
            <a:srgbClr val="FFFFFF"/>
          </a:solidFill>
          <a:ln w="12700">
            <a:solidFill>
              <a:srgbClr val="1D4ED8"/>
            </a:solidFill>
            <a:prstDash val="solid"/>
          </a:ln>
          <a:effectLst>
            <a:outerShdw sx="100000" sy="100000" kx="0" ky="0" algn="bl" rotWithShape="0" blurRad="76200" dist="25400" dir="8100000">
              <a:srgbClr val="000000">
                <a:alpha val="10000"/>
              </a:srgbClr>
            </a:outerShdw>
          </a:effectLst>
        </p:spPr>
      </p:sp>
      <p:sp>
        <p:nvSpPr>
          <p:cNvPr id="11" name="Shape 9"/>
          <p:cNvSpPr/>
          <p:nvPr/>
        </p:nvSpPr>
        <p:spPr>
          <a:xfrm>
            <a:off x="2432304" y="822960"/>
            <a:ext cx="2029968" cy="54864"/>
          </a:xfrm>
          <a:prstGeom prst="rect">
            <a:avLst/>
          </a:prstGeom>
          <a:solidFill>
            <a:srgbClr val="1D4ED8"/>
          </a:solidFill>
          <a:ln w="12700">
            <a:solidFill>
              <a:srgbClr val="1D4ED8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2560320" y="950976"/>
            <a:ext cx="1828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1D4ED8"/>
                </a:solidFill>
              </a:rPr>
              <a:t>Extindere</a:t>
            </a:r>
            <a:endParaRPr lang="en-US" sz="1150" dirty="0"/>
          </a:p>
        </p:txBody>
      </p:sp>
      <p:sp>
        <p:nvSpPr>
          <p:cNvPr id="13" name="Shape 11"/>
          <p:cNvSpPr/>
          <p:nvPr/>
        </p:nvSpPr>
        <p:spPr>
          <a:xfrm>
            <a:off x="2560320" y="1261872"/>
            <a:ext cx="1810512" cy="18288"/>
          </a:xfrm>
          <a:prstGeom prst="rect">
            <a:avLst/>
          </a:prstGeom>
          <a:solidFill>
            <a:srgbClr val="DDDDDD"/>
          </a:solidFill>
          <a:ln w="12700">
            <a:solidFill>
              <a:srgbClr val="DDDDDD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2560320" y="1335024"/>
            <a:ext cx="18288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0F1C2E"/>
                </a:solidFill>
              </a:rPr>
              <a:t>Extinderea capacității unei unități existente</a:t>
            </a:r>
            <a:endParaRPr lang="en-US" sz="950" dirty="0"/>
          </a:p>
        </p:txBody>
      </p:sp>
      <p:sp>
        <p:nvSpPr>
          <p:cNvPr id="15" name="Shape 13"/>
          <p:cNvSpPr/>
          <p:nvPr/>
        </p:nvSpPr>
        <p:spPr>
          <a:xfrm>
            <a:off x="4608576" y="822960"/>
            <a:ext cx="2029968" cy="1371600"/>
          </a:xfrm>
          <a:prstGeom prst="rect">
            <a:avLst/>
          </a:prstGeom>
          <a:solidFill>
            <a:srgbClr val="FFFFFF"/>
          </a:solidFill>
          <a:ln w="12700">
            <a:solidFill>
              <a:srgbClr val="1D4ED8"/>
            </a:solidFill>
            <a:prstDash val="solid"/>
          </a:ln>
          <a:effectLst>
            <a:outerShdw sx="100000" sy="100000" kx="0" ky="0" algn="bl" rotWithShape="0" blurRad="76200" dist="25400" dir="8100000">
              <a:srgbClr val="000000">
                <a:alpha val="10000"/>
              </a:srgbClr>
            </a:outerShdw>
          </a:effectLst>
        </p:spPr>
      </p:sp>
      <p:sp>
        <p:nvSpPr>
          <p:cNvPr id="16" name="Shape 14"/>
          <p:cNvSpPr/>
          <p:nvPr/>
        </p:nvSpPr>
        <p:spPr>
          <a:xfrm>
            <a:off x="4608576" y="822960"/>
            <a:ext cx="2029968" cy="54864"/>
          </a:xfrm>
          <a:prstGeom prst="rect">
            <a:avLst/>
          </a:prstGeom>
          <a:solidFill>
            <a:srgbClr val="1D4ED8"/>
          </a:solidFill>
          <a:ln w="12700">
            <a:solidFill>
              <a:srgbClr val="1D4ED8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4736592" y="950976"/>
            <a:ext cx="1828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1D4ED8"/>
                </a:solidFill>
              </a:rPr>
              <a:t>Diversificare</a:t>
            </a:r>
            <a:endParaRPr lang="en-US" sz="1150" dirty="0"/>
          </a:p>
        </p:txBody>
      </p:sp>
      <p:sp>
        <p:nvSpPr>
          <p:cNvPr id="18" name="Shape 16"/>
          <p:cNvSpPr/>
          <p:nvPr/>
        </p:nvSpPr>
        <p:spPr>
          <a:xfrm>
            <a:off x="4736592" y="1261872"/>
            <a:ext cx="1810512" cy="18288"/>
          </a:xfrm>
          <a:prstGeom prst="rect">
            <a:avLst/>
          </a:prstGeom>
          <a:solidFill>
            <a:srgbClr val="DDDDDD"/>
          </a:solidFill>
          <a:ln w="12700">
            <a:solidFill>
              <a:srgbClr val="DDDDDD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4736592" y="1335024"/>
            <a:ext cx="18288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0F1C2E"/>
                </a:solidFill>
              </a:rPr>
              <a:t>Diversificarea producției prin produse/servicii noi (costuri &gt; 200% active reutilizate)</a:t>
            </a:r>
            <a:endParaRPr lang="en-US" sz="950" dirty="0"/>
          </a:p>
        </p:txBody>
      </p:sp>
      <p:sp>
        <p:nvSpPr>
          <p:cNvPr id="20" name="Shape 18"/>
          <p:cNvSpPr/>
          <p:nvPr/>
        </p:nvSpPr>
        <p:spPr>
          <a:xfrm>
            <a:off x="6784848" y="822960"/>
            <a:ext cx="2029968" cy="1371600"/>
          </a:xfrm>
          <a:prstGeom prst="rect">
            <a:avLst/>
          </a:prstGeom>
          <a:solidFill>
            <a:srgbClr val="FFFFFF"/>
          </a:solidFill>
          <a:ln w="12700">
            <a:solidFill>
              <a:srgbClr val="1D4ED8"/>
            </a:solidFill>
            <a:prstDash val="solid"/>
          </a:ln>
          <a:effectLst>
            <a:outerShdw sx="100000" sy="100000" kx="0" ky="0" algn="bl" rotWithShape="0" blurRad="76200" dist="25400" dir="8100000">
              <a:srgbClr val="000000">
                <a:alpha val="10000"/>
              </a:srgbClr>
            </a:outerShdw>
          </a:effectLst>
        </p:spPr>
      </p:sp>
      <p:sp>
        <p:nvSpPr>
          <p:cNvPr id="21" name="Shape 19"/>
          <p:cNvSpPr/>
          <p:nvPr/>
        </p:nvSpPr>
        <p:spPr>
          <a:xfrm>
            <a:off x="6784848" y="822960"/>
            <a:ext cx="2029968" cy="54864"/>
          </a:xfrm>
          <a:prstGeom prst="rect">
            <a:avLst/>
          </a:prstGeom>
          <a:solidFill>
            <a:srgbClr val="1D4ED8"/>
          </a:solidFill>
          <a:ln w="12700">
            <a:solidFill>
              <a:srgbClr val="1D4ED8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6912864" y="950976"/>
            <a:ext cx="1828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1D4ED8"/>
                </a:solidFill>
              </a:rPr>
              <a:t>Schimbare proces</a:t>
            </a:r>
            <a:endParaRPr lang="en-US" sz="1150" dirty="0"/>
          </a:p>
        </p:txBody>
      </p:sp>
      <p:sp>
        <p:nvSpPr>
          <p:cNvPr id="23" name="Shape 21"/>
          <p:cNvSpPr/>
          <p:nvPr/>
        </p:nvSpPr>
        <p:spPr>
          <a:xfrm>
            <a:off x="6912864" y="1261872"/>
            <a:ext cx="1810512" cy="18288"/>
          </a:xfrm>
          <a:prstGeom prst="rect">
            <a:avLst/>
          </a:prstGeom>
          <a:solidFill>
            <a:srgbClr val="DDDDDD"/>
          </a:solidFill>
          <a:ln w="12700">
            <a:solidFill>
              <a:srgbClr val="DDDDDD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6912864" y="1335024"/>
            <a:ext cx="18288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0F1C2E"/>
                </a:solidFill>
              </a:rPr>
              <a:t>Schimbare fundamentală a procesului general de producție / prestare</a:t>
            </a:r>
            <a:endParaRPr lang="en-US" sz="950" dirty="0"/>
          </a:p>
        </p:txBody>
      </p:sp>
      <p:sp>
        <p:nvSpPr>
          <p:cNvPr id="25" name="Shape 23"/>
          <p:cNvSpPr/>
          <p:nvPr/>
        </p:nvSpPr>
        <p:spPr>
          <a:xfrm>
            <a:off x="256032" y="2322576"/>
            <a:ext cx="4160520" cy="2267712"/>
          </a:xfrm>
          <a:prstGeom prst="rect">
            <a:avLst/>
          </a:prstGeom>
          <a:solidFill>
            <a:srgbClr val="FFFFFF"/>
          </a:solidFill>
          <a:ln w="12700">
            <a:solidFill>
              <a:srgbClr val="16A34A"/>
            </a:solidFill>
            <a:prstDash val="solid"/>
          </a:ln>
          <a:effectLst>
            <a:outerShdw sx="100000" sy="100000" kx="0" ky="0" algn="bl" rotWithShape="0" blurRad="76200" dist="25400" dir="8100000">
              <a:srgbClr val="000000">
                <a:alpha val="10000"/>
              </a:srgbClr>
            </a:outerShdw>
          </a:effectLst>
        </p:spPr>
      </p:sp>
      <p:sp>
        <p:nvSpPr>
          <p:cNvPr id="26" name="Shape 24"/>
          <p:cNvSpPr/>
          <p:nvPr/>
        </p:nvSpPr>
        <p:spPr>
          <a:xfrm>
            <a:off x="256032" y="2322576"/>
            <a:ext cx="4160520" cy="347472"/>
          </a:xfrm>
          <a:prstGeom prst="rect">
            <a:avLst/>
          </a:prstGeom>
          <a:solidFill>
            <a:srgbClr val="16A34A"/>
          </a:solidFill>
          <a:ln w="12700">
            <a:solidFill>
              <a:srgbClr val="16A34A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420624" y="2322576"/>
            <a:ext cx="38404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FFFFF"/>
                </a:solidFill>
              </a:rPr>
              <a:t>Cheltuieli eligibile</a:t>
            </a:r>
            <a:endParaRPr lang="en-US" sz="1300" dirty="0"/>
          </a:p>
        </p:txBody>
      </p:sp>
      <p:pic>
        <p:nvPicPr>
          <p:cNvPr id="28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624" y="2807208"/>
            <a:ext cx="256032" cy="256032"/>
          </a:xfrm>
          <a:prstGeom prst="rect">
            <a:avLst/>
          </a:prstGeom>
        </p:spPr>
      </p:pic>
      <p:sp>
        <p:nvSpPr>
          <p:cNvPr id="29" name="Text 26"/>
          <p:cNvSpPr/>
          <p:nvPr/>
        </p:nvSpPr>
        <p:spPr>
          <a:xfrm>
            <a:off x="768096" y="2798064"/>
            <a:ext cx="35661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0F1C2E"/>
                </a:solidFill>
              </a:rPr>
              <a:t>Terenuri (max 10–15% din contribuția PR)</a:t>
            </a:r>
            <a:endParaRPr lang="en-US" sz="1050" dirty="0"/>
          </a:p>
        </p:txBody>
      </p:sp>
      <p:pic>
        <p:nvPicPr>
          <p:cNvPr id="30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" y="3246120"/>
            <a:ext cx="256032" cy="256032"/>
          </a:xfrm>
          <a:prstGeom prst="rect">
            <a:avLst/>
          </a:prstGeom>
        </p:spPr>
      </p:pic>
      <p:sp>
        <p:nvSpPr>
          <p:cNvPr id="31" name="Text 27"/>
          <p:cNvSpPr/>
          <p:nvPr/>
        </p:nvSpPr>
        <p:spPr>
          <a:xfrm>
            <a:off x="768096" y="3236976"/>
            <a:ext cx="35661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0F1C2E"/>
                </a:solidFill>
              </a:rPr>
              <a:t>Clădiri (construire / modernizare / extindere)</a:t>
            </a:r>
            <a:endParaRPr lang="en-US" sz="1050" dirty="0"/>
          </a:p>
        </p:txBody>
      </p:sp>
      <p:pic>
        <p:nvPicPr>
          <p:cNvPr id="32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3685032"/>
            <a:ext cx="256032" cy="256032"/>
          </a:xfrm>
          <a:prstGeom prst="rect">
            <a:avLst/>
          </a:prstGeom>
        </p:spPr>
      </p:pic>
      <p:sp>
        <p:nvSpPr>
          <p:cNvPr id="33" name="Text 28"/>
          <p:cNvSpPr/>
          <p:nvPr/>
        </p:nvSpPr>
        <p:spPr>
          <a:xfrm>
            <a:off x="768096" y="3675888"/>
            <a:ext cx="35661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0F1C2E"/>
                </a:solidFill>
              </a:rPr>
              <a:t>Echipamente și utilaje (doar electrice!)</a:t>
            </a:r>
            <a:endParaRPr lang="en-US" sz="1050" dirty="0"/>
          </a:p>
        </p:txBody>
      </p:sp>
      <p:pic>
        <p:nvPicPr>
          <p:cNvPr id="34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624" y="4123944"/>
            <a:ext cx="256032" cy="256032"/>
          </a:xfrm>
          <a:prstGeom prst="rect">
            <a:avLst/>
          </a:prstGeom>
        </p:spPr>
      </p:pic>
      <p:sp>
        <p:nvSpPr>
          <p:cNvPr id="35" name="Text 29"/>
          <p:cNvSpPr/>
          <p:nvPr/>
        </p:nvSpPr>
        <p:spPr>
          <a:xfrm>
            <a:off x="768096" y="4114800"/>
            <a:ext cx="35661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0F1C2E"/>
                </a:solidFill>
              </a:rPr>
              <a:t>Active necorporale (brevete, licențe, software)</a:t>
            </a:r>
            <a:endParaRPr lang="en-US" sz="1050" dirty="0"/>
          </a:p>
        </p:txBody>
      </p:sp>
      <p:sp>
        <p:nvSpPr>
          <p:cNvPr id="36" name="Shape 30"/>
          <p:cNvSpPr/>
          <p:nvPr/>
        </p:nvSpPr>
        <p:spPr>
          <a:xfrm>
            <a:off x="4709160" y="2322576"/>
            <a:ext cx="4160520" cy="2267712"/>
          </a:xfrm>
          <a:prstGeom prst="rect">
            <a:avLst/>
          </a:prstGeom>
          <a:solidFill>
            <a:srgbClr val="FFFFFF"/>
          </a:solidFill>
          <a:ln w="12700">
            <a:solidFill>
              <a:srgbClr val="DC2626"/>
            </a:solidFill>
            <a:prstDash val="solid"/>
          </a:ln>
          <a:effectLst>
            <a:outerShdw sx="100000" sy="100000" kx="0" ky="0" algn="bl" rotWithShape="0" blurRad="76200" dist="25400" dir="8100000">
              <a:srgbClr val="000000">
                <a:alpha val="10000"/>
              </a:srgbClr>
            </a:outerShdw>
          </a:effectLst>
        </p:spPr>
      </p:sp>
      <p:sp>
        <p:nvSpPr>
          <p:cNvPr id="37" name="Shape 31"/>
          <p:cNvSpPr/>
          <p:nvPr/>
        </p:nvSpPr>
        <p:spPr>
          <a:xfrm>
            <a:off x="4709160" y="2322576"/>
            <a:ext cx="4160520" cy="347472"/>
          </a:xfrm>
          <a:prstGeom prst="rect">
            <a:avLst/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38" name="Text 32"/>
          <p:cNvSpPr/>
          <p:nvPr/>
        </p:nvSpPr>
        <p:spPr>
          <a:xfrm>
            <a:off x="4873752" y="2322576"/>
            <a:ext cx="38404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FFFFF"/>
                </a:solidFill>
              </a:rPr>
              <a:t>Cheltuieli neeligibile</a:t>
            </a:r>
            <a:endParaRPr lang="en-US" sz="1300" dirty="0"/>
          </a:p>
        </p:txBody>
      </p:sp>
      <p:pic>
        <p:nvPicPr>
          <p:cNvPr id="39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3752" y="2807208"/>
            <a:ext cx="256032" cy="256032"/>
          </a:xfrm>
          <a:prstGeom prst="rect">
            <a:avLst/>
          </a:prstGeom>
        </p:spPr>
      </p:pic>
      <p:sp>
        <p:nvSpPr>
          <p:cNvPr id="40" name="Text 33"/>
          <p:cNvSpPr/>
          <p:nvPr/>
        </p:nvSpPr>
        <p:spPr>
          <a:xfrm>
            <a:off x="5221224" y="2798064"/>
            <a:ext cx="35661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0F1C2E"/>
                </a:solidFill>
              </a:rPr>
              <a:t>Echipamente cu combustibili fosili</a:t>
            </a:r>
            <a:endParaRPr lang="en-US" sz="1050" dirty="0"/>
          </a:p>
        </p:txBody>
      </p:sp>
      <p:pic>
        <p:nvPicPr>
          <p:cNvPr id="41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3752" y="3246120"/>
            <a:ext cx="256032" cy="256032"/>
          </a:xfrm>
          <a:prstGeom prst="rect">
            <a:avLst/>
          </a:prstGeom>
        </p:spPr>
      </p:pic>
      <p:sp>
        <p:nvSpPr>
          <p:cNvPr id="42" name="Text 34"/>
          <p:cNvSpPr/>
          <p:nvPr/>
        </p:nvSpPr>
        <p:spPr>
          <a:xfrm>
            <a:off x="5221224" y="3236976"/>
            <a:ext cx="35661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0F1C2E"/>
                </a:solidFill>
              </a:rPr>
              <a:t>Obiecte de inventar / second-hand</a:t>
            </a:r>
            <a:endParaRPr lang="en-US" sz="1050" dirty="0"/>
          </a:p>
        </p:txBody>
      </p:sp>
      <p:pic>
        <p:nvPicPr>
          <p:cNvPr id="43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3752" y="3685032"/>
            <a:ext cx="256032" cy="256032"/>
          </a:xfrm>
          <a:prstGeom prst="rect">
            <a:avLst/>
          </a:prstGeom>
        </p:spPr>
      </p:pic>
      <p:sp>
        <p:nvSpPr>
          <p:cNvPr id="44" name="Text 35"/>
          <p:cNvSpPr/>
          <p:nvPr/>
        </p:nvSpPr>
        <p:spPr>
          <a:xfrm>
            <a:off x="5221224" y="3675888"/>
            <a:ext cx="35661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0F1C2E"/>
                </a:solidFill>
              </a:rPr>
              <a:t>Costuri operaționale, salarii, chirii</a:t>
            </a:r>
            <a:endParaRPr lang="en-US" sz="1050" dirty="0"/>
          </a:p>
        </p:txBody>
      </p:sp>
      <p:pic>
        <p:nvPicPr>
          <p:cNvPr id="45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73752" y="4123944"/>
            <a:ext cx="256032" cy="256032"/>
          </a:xfrm>
          <a:prstGeom prst="rect">
            <a:avLst/>
          </a:prstGeom>
        </p:spPr>
      </p:pic>
      <p:sp>
        <p:nvSpPr>
          <p:cNvPr id="46" name="Text 36"/>
          <p:cNvSpPr/>
          <p:nvPr/>
        </p:nvSpPr>
        <p:spPr>
          <a:xfrm>
            <a:off x="5221224" y="4114800"/>
            <a:ext cx="35661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0F1C2E"/>
                </a:solidFill>
              </a:rPr>
              <a:t>Leasing, amortizare, întreținere</a:t>
            </a:r>
            <a:endParaRPr lang="en-US" sz="1050" dirty="0"/>
          </a:p>
        </p:txBody>
      </p:sp>
      <p:sp>
        <p:nvSpPr>
          <p:cNvPr id="47" name="Shape 37"/>
          <p:cNvSpPr/>
          <p:nvPr/>
        </p:nvSpPr>
        <p:spPr>
          <a:xfrm>
            <a:off x="0" y="4754880"/>
            <a:ext cx="9144000" cy="388620"/>
          </a:xfrm>
          <a:prstGeom prst="rect">
            <a:avLst/>
          </a:prstGeom>
          <a:solidFill>
            <a:srgbClr val="0D1829"/>
          </a:solidFill>
          <a:ln w="12700">
            <a:solidFill>
              <a:srgbClr val="0D1829"/>
            </a:solidFill>
            <a:prstDash val="solid"/>
          </a:ln>
        </p:spPr>
      </p:sp>
      <p:sp>
        <p:nvSpPr>
          <p:cNvPr id="48" name="Text 38"/>
          <p:cNvSpPr/>
          <p:nvPr/>
        </p:nvSpPr>
        <p:spPr>
          <a:xfrm>
            <a:off x="365760" y="4773168"/>
            <a:ext cx="77724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C9A227"/>
                </a:solidFill>
              </a:rPr>
              <a:t>M2M Solutions Consulting SRL</a:t>
            </a:r>
            <a:pPr indent="0" marL="0">
              <a:buNone/>
            </a:pPr>
            <a:r>
              <a:rPr lang="en-US" sz="900" dirty="0">
                <a:solidFill>
                  <a:srgbClr val="8899AA"/>
                </a:solidFill>
              </a:rPr>
              <a:t>  ·  Schema AS Regional · Investiții Productive IMM</a:t>
            </a:r>
            <a:endParaRPr lang="en-US" sz="900" dirty="0"/>
          </a:p>
        </p:txBody>
      </p:sp>
      <p:sp>
        <p:nvSpPr>
          <p:cNvPr id="49" name="Text 39"/>
          <p:cNvSpPr/>
          <p:nvPr/>
        </p:nvSpPr>
        <p:spPr>
          <a:xfrm>
            <a:off x="8229600" y="4773168"/>
            <a:ext cx="6400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b="1" dirty="0">
                <a:solidFill>
                  <a:srgbClr val="C9A227"/>
                </a:solidFill>
              </a:rPr>
              <a:t>6</a:t>
            </a:r>
            <a:endParaRPr lang="en-US" sz="900" dirty="0"/>
          </a:p>
        </p:txBody>
      </p:sp>
      <p:sp>
        <p:nvSpPr>
          <p:cNvPr id="50" name="Shape 40"/>
          <p:cNvSpPr/>
          <p:nvPr/>
        </p:nvSpPr>
        <p:spPr>
          <a:xfrm>
            <a:off x="8284464" y="36576"/>
            <a:ext cx="658368" cy="658368"/>
          </a:xfrm>
          <a:prstGeom prst="rect">
            <a:avLst/>
          </a:prstGeom>
          <a:solidFill>
            <a:srgbClr val="FFFFFF"/>
          </a:solidFill>
          <a:ln w="12700">
            <a:solidFill>
              <a:srgbClr val="DDDDDD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pic>
        <p:nvPicPr>
          <p:cNvPr id="51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21040" y="54864"/>
            <a:ext cx="585216" cy="58521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40080"/>
          </a:xfrm>
          <a:prstGeom prst="rect">
            <a:avLst/>
          </a:prstGeom>
          <a:solidFill>
            <a:srgbClr val="0D1829"/>
          </a:solidFill>
          <a:ln w="12700">
            <a:solidFill>
              <a:srgbClr val="0D1829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65760" y="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FFFFFF"/>
                </a:solidFill>
              </a:rPr>
              <a:t>Intensitatea Maximă a Ajutorului de Stat</a:t>
            </a:r>
            <a:endParaRPr lang="en-US" sz="2200" dirty="0"/>
          </a:p>
        </p:txBody>
      </p:sp>
      <p:sp>
        <p:nvSpPr>
          <p:cNvPr id="4" name="Shape 2"/>
          <p:cNvSpPr/>
          <p:nvPr/>
        </p:nvSpPr>
        <p:spPr>
          <a:xfrm>
            <a:off x="0" y="640080"/>
            <a:ext cx="9144000" cy="36576"/>
          </a:xfrm>
          <a:prstGeom prst="rect">
            <a:avLst/>
          </a:prstGeom>
          <a:solidFill>
            <a:srgbClr val="C9A227"/>
          </a:solidFill>
          <a:ln w="12700">
            <a:solidFill>
              <a:srgbClr val="C9A227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274320" y="822960"/>
            <a:ext cx="4754880" cy="502920"/>
          </a:xfrm>
          <a:prstGeom prst="rect">
            <a:avLst/>
          </a:prstGeom>
          <a:solidFill>
            <a:srgbClr val="0D1829"/>
          </a:solidFill>
          <a:ln w="12700">
            <a:solidFill>
              <a:srgbClr val="0D1829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365760" y="822960"/>
            <a:ext cx="45720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FFFFFF"/>
                </a:solidFill>
              </a:rPr>
              <a:t>Județ / Zonă</a:t>
            </a:r>
            <a:endParaRPr lang="en-US" sz="1050" dirty="0"/>
          </a:p>
        </p:txBody>
      </p:sp>
      <p:sp>
        <p:nvSpPr>
          <p:cNvPr id="7" name="Shape 5"/>
          <p:cNvSpPr/>
          <p:nvPr/>
        </p:nvSpPr>
        <p:spPr>
          <a:xfrm>
            <a:off x="5074920" y="822960"/>
            <a:ext cx="2011680" cy="502920"/>
          </a:xfrm>
          <a:prstGeom prst="rect">
            <a:avLst/>
          </a:prstGeom>
          <a:solidFill>
            <a:srgbClr val="0D1829"/>
          </a:solidFill>
          <a:ln w="12700">
            <a:solidFill>
              <a:srgbClr val="0D1829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5166360" y="822960"/>
            <a:ext cx="18288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FFFFFF"/>
                </a:solidFill>
              </a:rPr>
              <a:t>Întreprinderi mijlocii</a:t>
            </a:r>
            <a:endParaRPr lang="en-US" sz="1050" dirty="0"/>
          </a:p>
        </p:txBody>
      </p:sp>
      <p:sp>
        <p:nvSpPr>
          <p:cNvPr id="9" name="Shape 7"/>
          <p:cNvSpPr/>
          <p:nvPr/>
        </p:nvSpPr>
        <p:spPr>
          <a:xfrm>
            <a:off x="7132320" y="822960"/>
            <a:ext cx="2011680" cy="502920"/>
          </a:xfrm>
          <a:prstGeom prst="rect">
            <a:avLst/>
          </a:prstGeom>
          <a:solidFill>
            <a:srgbClr val="0D1829"/>
          </a:solidFill>
          <a:ln w="12700">
            <a:solidFill>
              <a:srgbClr val="0D1829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7223760" y="822960"/>
            <a:ext cx="18288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FFFFFF"/>
                </a:solidFill>
              </a:rPr>
              <a:t>Întreprinderi mici</a:t>
            </a:r>
            <a:endParaRPr lang="en-US" sz="1050" dirty="0"/>
          </a:p>
          <a:p>
            <a:pPr algn="ctr" indent="0" marL="0">
              <a:buNone/>
            </a:pPr>
            <a:r>
              <a:rPr lang="en-US" sz="1050" b="1" dirty="0">
                <a:solidFill>
                  <a:srgbClr val="FFFFFF"/>
                </a:solidFill>
              </a:rPr>
              <a:t>(incl. micro)</a:t>
            </a:r>
            <a:endParaRPr lang="en-US" sz="1050" dirty="0"/>
          </a:p>
        </p:txBody>
      </p:sp>
      <p:sp>
        <p:nvSpPr>
          <p:cNvPr id="11" name="Shape 9"/>
          <p:cNvSpPr/>
          <p:nvPr/>
        </p:nvSpPr>
        <p:spPr>
          <a:xfrm>
            <a:off x="274320" y="1371600"/>
            <a:ext cx="4754880" cy="457200"/>
          </a:xfrm>
          <a:prstGeom prst="rect">
            <a:avLst/>
          </a:prstGeom>
          <a:solidFill>
            <a:srgbClr val="F0F4FA"/>
          </a:solidFill>
          <a:ln w="12700">
            <a:solidFill>
              <a:srgbClr val="DDDDDD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365760" y="1371600"/>
            <a:ext cx="4572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dirty="0">
                <a:solidFill>
                  <a:srgbClr val="0F1C2E"/>
                </a:solidFill>
              </a:rPr>
              <a:t>Bacău, Botoșani, Neamț, Suceava, Vaslui</a:t>
            </a:r>
            <a:endParaRPr lang="en-US" sz="1100" dirty="0"/>
          </a:p>
        </p:txBody>
      </p:sp>
      <p:sp>
        <p:nvSpPr>
          <p:cNvPr id="13" name="Shape 11"/>
          <p:cNvSpPr/>
          <p:nvPr/>
        </p:nvSpPr>
        <p:spPr>
          <a:xfrm>
            <a:off x="5074920" y="1371600"/>
            <a:ext cx="2011680" cy="457200"/>
          </a:xfrm>
          <a:prstGeom prst="rect">
            <a:avLst/>
          </a:prstGeom>
          <a:solidFill>
            <a:srgbClr val="F0F4FA"/>
          </a:solidFill>
          <a:ln w="12700">
            <a:solidFill>
              <a:srgbClr val="DDDDDD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5166360" y="1371600"/>
            <a:ext cx="1828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1D4ED8"/>
                </a:solidFill>
              </a:rPr>
              <a:t>70%</a:t>
            </a:r>
            <a:endParaRPr lang="en-US" sz="1800" dirty="0"/>
          </a:p>
        </p:txBody>
      </p:sp>
      <p:sp>
        <p:nvSpPr>
          <p:cNvPr id="15" name="Shape 13"/>
          <p:cNvSpPr/>
          <p:nvPr/>
        </p:nvSpPr>
        <p:spPr>
          <a:xfrm>
            <a:off x="7132320" y="1371600"/>
            <a:ext cx="2011680" cy="457200"/>
          </a:xfrm>
          <a:prstGeom prst="rect">
            <a:avLst/>
          </a:prstGeom>
          <a:solidFill>
            <a:srgbClr val="F0F4FA"/>
          </a:solidFill>
          <a:ln w="12700">
            <a:solidFill>
              <a:srgbClr val="DDDDDD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7223760" y="1371600"/>
            <a:ext cx="1828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1D4ED8"/>
                </a:solidFill>
              </a:rPr>
              <a:t>75%</a:t>
            </a:r>
            <a:endParaRPr lang="en-US" sz="1800" dirty="0"/>
          </a:p>
        </p:txBody>
      </p:sp>
      <p:sp>
        <p:nvSpPr>
          <p:cNvPr id="17" name="Shape 15"/>
          <p:cNvSpPr/>
          <p:nvPr/>
        </p:nvSpPr>
        <p:spPr>
          <a:xfrm>
            <a:off x="274320" y="1883664"/>
            <a:ext cx="4754880" cy="457200"/>
          </a:xfrm>
          <a:prstGeom prst="rect">
            <a:avLst/>
          </a:prstGeom>
          <a:solidFill>
            <a:srgbClr val="FFFFFF"/>
          </a:solidFill>
          <a:ln w="12700">
            <a:solidFill>
              <a:srgbClr val="DDDDDD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365760" y="1883664"/>
            <a:ext cx="4572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dirty="0">
                <a:solidFill>
                  <a:srgbClr val="0F1C2E"/>
                </a:solidFill>
              </a:rPr>
              <a:t>Iași</a:t>
            </a:r>
            <a:endParaRPr lang="en-US" sz="1100" dirty="0"/>
          </a:p>
        </p:txBody>
      </p:sp>
      <p:sp>
        <p:nvSpPr>
          <p:cNvPr id="19" name="Shape 17"/>
          <p:cNvSpPr/>
          <p:nvPr/>
        </p:nvSpPr>
        <p:spPr>
          <a:xfrm>
            <a:off x="5074920" y="1883664"/>
            <a:ext cx="2011680" cy="457200"/>
          </a:xfrm>
          <a:prstGeom prst="rect">
            <a:avLst/>
          </a:prstGeom>
          <a:solidFill>
            <a:srgbClr val="FFFFFF"/>
          </a:solidFill>
          <a:ln w="12700">
            <a:solidFill>
              <a:srgbClr val="DDDDDD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5166360" y="1883664"/>
            <a:ext cx="1828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1D4ED8"/>
                </a:solidFill>
              </a:rPr>
              <a:t>60%</a:t>
            </a:r>
            <a:endParaRPr lang="en-US" sz="1800" dirty="0"/>
          </a:p>
        </p:txBody>
      </p:sp>
      <p:sp>
        <p:nvSpPr>
          <p:cNvPr id="21" name="Shape 19"/>
          <p:cNvSpPr/>
          <p:nvPr/>
        </p:nvSpPr>
        <p:spPr>
          <a:xfrm>
            <a:off x="7132320" y="1883664"/>
            <a:ext cx="2011680" cy="457200"/>
          </a:xfrm>
          <a:prstGeom prst="rect">
            <a:avLst/>
          </a:prstGeom>
          <a:solidFill>
            <a:srgbClr val="FFFFFF"/>
          </a:solidFill>
          <a:ln w="12700">
            <a:solidFill>
              <a:srgbClr val="DDDDDD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7223760" y="1883664"/>
            <a:ext cx="1828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1D4ED8"/>
                </a:solidFill>
              </a:rPr>
              <a:t>70%</a:t>
            </a:r>
            <a:endParaRPr lang="en-US" sz="1800" dirty="0"/>
          </a:p>
        </p:txBody>
      </p:sp>
      <p:sp>
        <p:nvSpPr>
          <p:cNvPr id="23" name="Shape 21"/>
          <p:cNvSpPr/>
          <p:nvPr/>
        </p:nvSpPr>
        <p:spPr>
          <a:xfrm>
            <a:off x="274320" y="1883664"/>
            <a:ext cx="54864" cy="457200"/>
          </a:xfrm>
          <a:prstGeom prst="rect">
            <a:avLst/>
          </a:prstGeom>
          <a:solidFill>
            <a:srgbClr val="C9A227"/>
          </a:solidFill>
          <a:ln w="12700">
            <a:solidFill>
              <a:srgbClr val="C9A227"/>
            </a:solidFill>
            <a:prstDash val="solid"/>
          </a:ln>
        </p:spPr>
      </p:sp>
      <p:sp>
        <p:nvSpPr>
          <p:cNvPr id="24" name="Shape 22"/>
          <p:cNvSpPr/>
          <p:nvPr/>
        </p:nvSpPr>
        <p:spPr>
          <a:xfrm>
            <a:off x="274320" y="2395728"/>
            <a:ext cx="4754880" cy="457200"/>
          </a:xfrm>
          <a:prstGeom prst="rect">
            <a:avLst/>
          </a:prstGeom>
          <a:solidFill>
            <a:srgbClr val="F0F4FA"/>
          </a:solidFill>
          <a:ln w="12700">
            <a:solidFill>
              <a:srgbClr val="DDDDDD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365760" y="2395728"/>
            <a:ext cx="4572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dirty="0">
                <a:solidFill>
                  <a:srgbClr val="0F1C2E"/>
                </a:solidFill>
              </a:rPr>
              <a:t>Brăila, Buzău, Galați, Tulcea, Vrancea</a:t>
            </a:r>
            <a:endParaRPr lang="en-US" sz="1100" dirty="0"/>
          </a:p>
        </p:txBody>
      </p:sp>
      <p:sp>
        <p:nvSpPr>
          <p:cNvPr id="26" name="Shape 24"/>
          <p:cNvSpPr/>
          <p:nvPr/>
        </p:nvSpPr>
        <p:spPr>
          <a:xfrm>
            <a:off x="5074920" y="2395728"/>
            <a:ext cx="2011680" cy="457200"/>
          </a:xfrm>
          <a:prstGeom prst="rect">
            <a:avLst/>
          </a:prstGeom>
          <a:solidFill>
            <a:srgbClr val="F0F4FA"/>
          </a:solidFill>
          <a:ln w="12700">
            <a:solidFill>
              <a:srgbClr val="DDDDDD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5166360" y="2395728"/>
            <a:ext cx="1828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1D4ED8"/>
                </a:solidFill>
              </a:rPr>
              <a:t>70%</a:t>
            </a:r>
            <a:endParaRPr lang="en-US" sz="1800" dirty="0"/>
          </a:p>
        </p:txBody>
      </p:sp>
      <p:sp>
        <p:nvSpPr>
          <p:cNvPr id="28" name="Shape 26"/>
          <p:cNvSpPr/>
          <p:nvPr/>
        </p:nvSpPr>
        <p:spPr>
          <a:xfrm>
            <a:off x="7132320" y="2395728"/>
            <a:ext cx="2011680" cy="457200"/>
          </a:xfrm>
          <a:prstGeom prst="rect">
            <a:avLst/>
          </a:prstGeom>
          <a:solidFill>
            <a:srgbClr val="F0F4FA"/>
          </a:solidFill>
          <a:ln w="12700">
            <a:solidFill>
              <a:srgbClr val="DDDDDD"/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7223760" y="2395728"/>
            <a:ext cx="1828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1D4ED8"/>
                </a:solidFill>
              </a:rPr>
              <a:t>75%</a:t>
            </a:r>
            <a:endParaRPr lang="en-US" sz="1800" dirty="0"/>
          </a:p>
        </p:txBody>
      </p:sp>
      <p:sp>
        <p:nvSpPr>
          <p:cNvPr id="30" name="Shape 28"/>
          <p:cNvSpPr/>
          <p:nvPr/>
        </p:nvSpPr>
        <p:spPr>
          <a:xfrm>
            <a:off x="274320" y="2907792"/>
            <a:ext cx="4754880" cy="457200"/>
          </a:xfrm>
          <a:prstGeom prst="rect">
            <a:avLst/>
          </a:prstGeom>
          <a:solidFill>
            <a:srgbClr val="FFFFFF"/>
          </a:solidFill>
          <a:ln w="12700">
            <a:solidFill>
              <a:srgbClr val="DDDDDD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365760" y="2907792"/>
            <a:ext cx="4572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dirty="0">
                <a:solidFill>
                  <a:srgbClr val="0F1C2E"/>
                </a:solidFill>
              </a:rPr>
              <a:t>Constanța</a:t>
            </a:r>
            <a:endParaRPr lang="en-US" sz="1100" dirty="0"/>
          </a:p>
        </p:txBody>
      </p:sp>
      <p:sp>
        <p:nvSpPr>
          <p:cNvPr id="32" name="Shape 30"/>
          <p:cNvSpPr/>
          <p:nvPr/>
        </p:nvSpPr>
        <p:spPr>
          <a:xfrm>
            <a:off x="5074920" y="2907792"/>
            <a:ext cx="2011680" cy="457200"/>
          </a:xfrm>
          <a:prstGeom prst="rect">
            <a:avLst/>
          </a:prstGeom>
          <a:solidFill>
            <a:srgbClr val="FFFFFF"/>
          </a:solidFill>
          <a:ln w="12700">
            <a:solidFill>
              <a:srgbClr val="DDDDDD"/>
            </a:solidFill>
            <a:prstDash val="solid"/>
          </a:ln>
        </p:spPr>
      </p:sp>
      <p:sp>
        <p:nvSpPr>
          <p:cNvPr id="33" name="Text 31"/>
          <p:cNvSpPr/>
          <p:nvPr/>
        </p:nvSpPr>
        <p:spPr>
          <a:xfrm>
            <a:off x="5166360" y="2907792"/>
            <a:ext cx="1828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1D4ED8"/>
                </a:solidFill>
              </a:rPr>
              <a:t>60%</a:t>
            </a:r>
            <a:endParaRPr lang="en-US" sz="1800" dirty="0"/>
          </a:p>
        </p:txBody>
      </p:sp>
      <p:sp>
        <p:nvSpPr>
          <p:cNvPr id="34" name="Shape 32"/>
          <p:cNvSpPr/>
          <p:nvPr/>
        </p:nvSpPr>
        <p:spPr>
          <a:xfrm>
            <a:off x="7132320" y="2907792"/>
            <a:ext cx="2011680" cy="457200"/>
          </a:xfrm>
          <a:prstGeom prst="rect">
            <a:avLst/>
          </a:prstGeom>
          <a:solidFill>
            <a:srgbClr val="FFFFFF"/>
          </a:solidFill>
          <a:ln w="12700">
            <a:solidFill>
              <a:srgbClr val="DDDDDD"/>
            </a:solidFill>
            <a:prstDash val="solid"/>
          </a:ln>
        </p:spPr>
      </p:sp>
      <p:sp>
        <p:nvSpPr>
          <p:cNvPr id="35" name="Text 33"/>
          <p:cNvSpPr/>
          <p:nvPr/>
        </p:nvSpPr>
        <p:spPr>
          <a:xfrm>
            <a:off x="7223760" y="2907792"/>
            <a:ext cx="1828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1D4ED8"/>
                </a:solidFill>
              </a:rPr>
              <a:t>70%</a:t>
            </a:r>
            <a:endParaRPr lang="en-US" sz="1800" dirty="0"/>
          </a:p>
        </p:txBody>
      </p:sp>
      <p:sp>
        <p:nvSpPr>
          <p:cNvPr id="36" name="Shape 34"/>
          <p:cNvSpPr/>
          <p:nvPr/>
        </p:nvSpPr>
        <p:spPr>
          <a:xfrm>
            <a:off x="274320" y="3419856"/>
            <a:ext cx="4754880" cy="457200"/>
          </a:xfrm>
          <a:prstGeom prst="rect">
            <a:avLst/>
          </a:prstGeom>
          <a:solidFill>
            <a:srgbClr val="F0F4FA"/>
          </a:solidFill>
          <a:ln w="12700">
            <a:solidFill>
              <a:srgbClr val="DDDDDD"/>
            </a:solidFill>
            <a:prstDash val="solid"/>
          </a:ln>
        </p:spPr>
      </p:sp>
      <p:sp>
        <p:nvSpPr>
          <p:cNvPr id="37" name="Text 35"/>
          <p:cNvSpPr/>
          <p:nvPr/>
        </p:nvSpPr>
        <p:spPr>
          <a:xfrm>
            <a:off x="365760" y="3419856"/>
            <a:ext cx="4572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dirty="0">
                <a:solidFill>
                  <a:srgbClr val="0F1C2E"/>
                </a:solidFill>
              </a:rPr>
              <a:t>Ilfov – grupa Nord (Periș, Ciolpani, Snagov...)</a:t>
            </a:r>
            <a:endParaRPr lang="en-US" sz="1100" dirty="0"/>
          </a:p>
        </p:txBody>
      </p:sp>
      <p:sp>
        <p:nvSpPr>
          <p:cNvPr id="38" name="Shape 36"/>
          <p:cNvSpPr/>
          <p:nvPr/>
        </p:nvSpPr>
        <p:spPr>
          <a:xfrm>
            <a:off x="5074920" y="3419856"/>
            <a:ext cx="2011680" cy="457200"/>
          </a:xfrm>
          <a:prstGeom prst="rect">
            <a:avLst/>
          </a:prstGeom>
          <a:solidFill>
            <a:srgbClr val="F0F4FA"/>
          </a:solidFill>
          <a:ln w="12700">
            <a:solidFill>
              <a:srgbClr val="DDDDDD"/>
            </a:solidFill>
            <a:prstDash val="solid"/>
          </a:ln>
        </p:spPr>
      </p:sp>
      <p:sp>
        <p:nvSpPr>
          <p:cNvPr id="39" name="Text 37"/>
          <p:cNvSpPr/>
          <p:nvPr/>
        </p:nvSpPr>
        <p:spPr>
          <a:xfrm>
            <a:off x="5166360" y="3419856"/>
            <a:ext cx="1828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1D4ED8"/>
                </a:solidFill>
              </a:rPr>
              <a:t>55%</a:t>
            </a:r>
            <a:endParaRPr lang="en-US" sz="1800" dirty="0"/>
          </a:p>
        </p:txBody>
      </p:sp>
      <p:sp>
        <p:nvSpPr>
          <p:cNvPr id="40" name="Shape 38"/>
          <p:cNvSpPr/>
          <p:nvPr/>
        </p:nvSpPr>
        <p:spPr>
          <a:xfrm>
            <a:off x="7132320" y="3419856"/>
            <a:ext cx="2011680" cy="457200"/>
          </a:xfrm>
          <a:prstGeom prst="rect">
            <a:avLst/>
          </a:prstGeom>
          <a:solidFill>
            <a:srgbClr val="F0F4FA"/>
          </a:solidFill>
          <a:ln w="12700">
            <a:solidFill>
              <a:srgbClr val="DDDDDD"/>
            </a:solidFill>
            <a:prstDash val="solid"/>
          </a:ln>
        </p:spPr>
      </p:sp>
      <p:sp>
        <p:nvSpPr>
          <p:cNvPr id="41" name="Text 39"/>
          <p:cNvSpPr/>
          <p:nvPr/>
        </p:nvSpPr>
        <p:spPr>
          <a:xfrm>
            <a:off x="7223760" y="3419856"/>
            <a:ext cx="1828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1D4ED8"/>
                </a:solidFill>
              </a:rPr>
              <a:t>65%</a:t>
            </a:r>
            <a:endParaRPr lang="en-US" sz="1800" dirty="0"/>
          </a:p>
        </p:txBody>
      </p:sp>
      <p:sp>
        <p:nvSpPr>
          <p:cNvPr id="42" name="Shape 40"/>
          <p:cNvSpPr/>
          <p:nvPr/>
        </p:nvSpPr>
        <p:spPr>
          <a:xfrm>
            <a:off x="274320" y="3931920"/>
            <a:ext cx="4754880" cy="457200"/>
          </a:xfrm>
          <a:prstGeom prst="rect">
            <a:avLst/>
          </a:prstGeom>
          <a:solidFill>
            <a:srgbClr val="FFFFFF"/>
          </a:solidFill>
          <a:ln w="12700">
            <a:solidFill>
              <a:srgbClr val="DDDDDD"/>
            </a:solidFill>
            <a:prstDash val="solid"/>
          </a:ln>
        </p:spPr>
      </p:sp>
      <p:sp>
        <p:nvSpPr>
          <p:cNvPr id="43" name="Text 41"/>
          <p:cNvSpPr/>
          <p:nvPr/>
        </p:nvSpPr>
        <p:spPr>
          <a:xfrm>
            <a:off x="365760" y="3931920"/>
            <a:ext cx="4572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dirty="0">
                <a:solidFill>
                  <a:srgbClr val="0F1C2E"/>
                </a:solidFill>
              </a:rPr>
              <a:t>Ilfov – grupa Sud (Bragadiru, Jilava, Clinceni...)</a:t>
            </a:r>
            <a:endParaRPr lang="en-US" sz="1100" dirty="0"/>
          </a:p>
        </p:txBody>
      </p:sp>
      <p:sp>
        <p:nvSpPr>
          <p:cNvPr id="44" name="Shape 42"/>
          <p:cNvSpPr/>
          <p:nvPr/>
        </p:nvSpPr>
        <p:spPr>
          <a:xfrm>
            <a:off x="5074920" y="3931920"/>
            <a:ext cx="2011680" cy="457200"/>
          </a:xfrm>
          <a:prstGeom prst="rect">
            <a:avLst/>
          </a:prstGeom>
          <a:solidFill>
            <a:srgbClr val="FFFFFF"/>
          </a:solidFill>
          <a:ln w="12700">
            <a:solidFill>
              <a:srgbClr val="DDDDDD"/>
            </a:solidFill>
            <a:prstDash val="solid"/>
          </a:ln>
        </p:spPr>
      </p:sp>
      <p:sp>
        <p:nvSpPr>
          <p:cNvPr id="45" name="Text 43"/>
          <p:cNvSpPr/>
          <p:nvPr/>
        </p:nvSpPr>
        <p:spPr>
          <a:xfrm>
            <a:off x="5166360" y="3931920"/>
            <a:ext cx="1828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1D4ED8"/>
                </a:solidFill>
              </a:rPr>
              <a:t>45%</a:t>
            </a:r>
            <a:endParaRPr lang="en-US" sz="1800" dirty="0"/>
          </a:p>
        </p:txBody>
      </p:sp>
      <p:sp>
        <p:nvSpPr>
          <p:cNvPr id="46" name="Shape 44"/>
          <p:cNvSpPr/>
          <p:nvPr/>
        </p:nvSpPr>
        <p:spPr>
          <a:xfrm>
            <a:off x="7132320" y="3931920"/>
            <a:ext cx="2011680" cy="457200"/>
          </a:xfrm>
          <a:prstGeom prst="rect">
            <a:avLst/>
          </a:prstGeom>
          <a:solidFill>
            <a:srgbClr val="FFFFFF"/>
          </a:solidFill>
          <a:ln w="12700">
            <a:solidFill>
              <a:srgbClr val="DDDDDD"/>
            </a:solidFill>
            <a:prstDash val="solid"/>
          </a:ln>
        </p:spPr>
      </p:sp>
      <p:sp>
        <p:nvSpPr>
          <p:cNvPr id="47" name="Text 45"/>
          <p:cNvSpPr/>
          <p:nvPr/>
        </p:nvSpPr>
        <p:spPr>
          <a:xfrm>
            <a:off x="7223760" y="3931920"/>
            <a:ext cx="1828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1D4ED8"/>
                </a:solidFill>
              </a:rPr>
              <a:t>55%</a:t>
            </a:r>
            <a:endParaRPr lang="en-US" sz="1800" dirty="0"/>
          </a:p>
        </p:txBody>
      </p:sp>
      <p:sp>
        <p:nvSpPr>
          <p:cNvPr id="48" name="Shape 46"/>
          <p:cNvSpPr/>
          <p:nvPr/>
        </p:nvSpPr>
        <p:spPr>
          <a:xfrm>
            <a:off x="274320" y="4526280"/>
            <a:ext cx="8595360" cy="137160"/>
          </a:xfrm>
          <a:prstGeom prst="rect">
            <a:avLst/>
          </a:prstGeom>
          <a:solidFill>
            <a:srgbClr val="FEF3C7"/>
          </a:solidFill>
          <a:ln w="12700">
            <a:solidFill>
              <a:srgbClr val="C9A227"/>
            </a:solidFill>
            <a:prstDash val="solid"/>
          </a:ln>
        </p:spPr>
      </p:sp>
      <p:sp>
        <p:nvSpPr>
          <p:cNvPr id="49" name="Text 47"/>
          <p:cNvSpPr/>
          <p:nvPr/>
        </p:nvSpPr>
        <p:spPr>
          <a:xfrm>
            <a:off x="365760" y="4526280"/>
            <a:ext cx="841248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0F1C2E"/>
                </a:solidFill>
              </a:rPr>
              <a:t>Contribuție proprie minimă: 25% din cheltuielile eligibile (surse proprii sau credite negarantate de stat). TVA nedeductibil poate fi eligibil.</a:t>
            </a:r>
            <a:endParaRPr lang="en-US" sz="850" dirty="0"/>
          </a:p>
        </p:txBody>
      </p:sp>
      <p:sp>
        <p:nvSpPr>
          <p:cNvPr id="50" name="Shape 48"/>
          <p:cNvSpPr/>
          <p:nvPr/>
        </p:nvSpPr>
        <p:spPr>
          <a:xfrm>
            <a:off x="0" y="4754880"/>
            <a:ext cx="9144000" cy="388620"/>
          </a:xfrm>
          <a:prstGeom prst="rect">
            <a:avLst/>
          </a:prstGeom>
          <a:solidFill>
            <a:srgbClr val="0D1829"/>
          </a:solidFill>
          <a:ln w="12700">
            <a:solidFill>
              <a:srgbClr val="0D1829"/>
            </a:solidFill>
            <a:prstDash val="solid"/>
          </a:ln>
        </p:spPr>
      </p:sp>
      <p:sp>
        <p:nvSpPr>
          <p:cNvPr id="51" name="Text 49"/>
          <p:cNvSpPr/>
          <p:nvPr/>
        </p:nvSpPr>
        <p:spPr>
          <a:xfrm>
            <a:off x="365760" y="4773168"/>
            <a:ext cx="77724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C9A227"/>
                </a:solidFill>
              </a:rPr>
              <a:t>M2M Solutions Consulting SRL</a:t>
            </a:r>
            <a:pPr indent="0" marL="0">
              <a:buNone/>
            </a:pPr>
            <a:r>
              <a:rPr lang="en-US" sz="900" dirty="0">
                <a:solidFill>
                  <a:srgbClr val="8899AA"/>
                </a:solidFill>
              </a:rPr>
              <a:t>  ·  Schema AS Regional · Investiții Productive IMM</a:t>
            </a:r>
            <a:endParaRPr lang="en-US" sz="900" dirty="0"/>
          </a:p>
        </p:txBody>
      </p:sp>
      <p:sp>
        <p:nvSpPr>
          <p:cNvPr id="52" name="Text 50"/>
          <p:cNvSpPr/>
          <p:nvPr/>
        </p:nvSpPr>
        <p:spPr>
          <a:xfrm>
            <a:off x="8229600" y="4773168"/>
            <a:ext cx="6400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b="1" dirty="0">
                <a:solidFill>
                  <a:srgbClr val="C9A227"/>
                </a:solidFill>
              </a:rPr>
              <a:t>7</a:t>
            </a:r>
            <a:endParaRPr lang="en-US" sz="900" dirty="0"/>
          </a:p>
        </p:txBody>
      </p:sp>
      <p:sp>
        <p:nvSpPr>
          <p:cNvPr id="53" name="Shape 51"/>
          <p:cNvSpPr/>
          <p:nvPr/>
        </p:nvSpPr>
        <p:spPr>
          <a:xfrm>
            <a:off x="8284464" y="36576"/>
            <a:ext cx="658368" cy="658368"/>
          </a:xfrm>
          <a:prstGeom prst="rect">
            <a:avLst/>
          </a:prstGeom>
          <a:solidFill>
            <a:srgbClr val="FFFFFF"/>
          </a:solidFill>
          <a:ln w="12700">
            <a:solidFill>
              <a:srgbClr val="DDDDDD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pic>
        <p:nvPicPr>
          <p:cNvPr id="5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21040" y="54864"/>
            <a:ext cx="585216" cy="58521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D182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40080"/>
          </a:xfrm>
          <a:prstGeom prst="rect">
            <a:avLst/>
          </a:prstGeom>
          <a:solidFill>
            <a:srgbClr val="080F1A"/>
          </a:solidFill>
          <a:ln w="12700">
            <a:solidFill>
              <a:srgbClr val="080F1A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65760" y="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FFFFFF"/>
                </a:solidFill>
              </a:rPr>
              <a:t>Sectoare de Activitate Eligibile (CAEN)</a:t>
            </a:r>
            <a:endParaRPr lang="en-US" sz="2200" dirty="0"/>
          </a:p>
        </p:txBody>
      </p:sp>
      <p:sp>
        <p:nvSpPr>
          <p:cNvPr id="4" name="Shape 2"/>
          <p:cNvSpPr/>
          <p:nvPr/>
        </p:nvSpPr>
        <p:spPr>
          <a:xfrm>
            <a:off x="0" y="640080"/>
            <a:ext cx="9144000" cy="36576"/>
          </a:xfrm>
          <a:prstGeom prst="rect">
            <a:avLst/>
          </a:prstGeom>
          <a:solidFill>
            <a:srgbClr val="C9A227"/>
          </a:solidFill>
          <a:ln w="12700">
            <a:solidFill>
              <a:srgbClr val="C9A227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365760" y="768096"/>
            <a:ext cx="82296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AABBCC"/>
                </a:solidFill>
              </a:rPr>
              <a:t>Lista completă cuprinde peste 300 de coduri CAEN (Rev.2 și Rev.3):</a:t>
            </a:r>
            <a:endParaRPr lang="en-US" sz="1050" dirty="0"/>
          </a:p>
        </p:txBody>
      </p:sp>
      <p:sp>
        <p:nvSpPr>
          <p:cNvPr id="6" name="Shape 4"/>
          <p:cNvSpPr/>
          <p:nvPr/>
        </p:nvSpPr>
        <p:spPr>
          <a:xfrm>
            <a:off x="274320" y="1078992"/>
            <a:ext cx="8595360" cy="347472"/>
          </a:xfrm>
          <a:prstGeom prst="rect">
            <a:avLst/>
          </a:prstGeom>
          <a:solidFill>
            <a:srgbClr val="152238"/>
          </a:solidFill>
          <a:ln w="12700">
            <a:solidFill>
              <a:srgbClr val="1E3050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274320" y="1078992"/>
            <a:ext cx="502920" cy="347472"/>
          </a:xfrm>
          <a:prstGeom prst="rect">
            <a:avLst/>
          </a:prstGeom>
          <a:solidFill>
            <a:srgbClr val="1D4ED8"/>
          </a:solidFill>
          <a:ln w="12700">
            <a:solidFill>
              <a:srgbClr val="1D4ED8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274320" y="1078992"/>
            <a:ext cx="5029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</a:rPr>
              <a:t>C</a:t>
            </a:r>
            <a:endParaRPr lang="en-US" sz="1300" dirty="0"/>
          </a:p>
        </p:txBody>
      </p:sp>
      <p:sp>
        <p:nvSpPr>
          <p:cNvPr id="9" name="Text 7"/>
          <p:cNvSpPr/>
          <p:nvPr/>
        </p:nvSpPr>
        <p:spPr>
          <a:xfrm>
            <a:off x="868680" y="1115568"/>
            <a:ext cx="23774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2563EB"/>
                </a:solidFill>
              </a:rPr>
              <a:t>Industria prelucrătoare</a:t>
            </a:r>
            <a:endParaRPr lang="en-US" sz="1100" dirty="0"/>
          </a:p>
        </p:txBody>
      </p:sp>
      <p:sp>
        <p:nvSpPr>
          <p:cNvPr id="10" name="Text 8"/>
          <p:cNvSpPr/>
          <p:nvPr/>
        </p:nvSpPr>
        <p:spPr>
          <a:xfrm>
            <a:off x="3337560" y="1115568"/>
            <a:ext cx="53949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AABBCC"/>
                </a:solidFill>
              </a:rPr>
              <a:t>Alimentară, textile, mobilă, chimice, farma, electronice, auto</a:t>
            </a:r>
            <a:endParaRPr lang="en-US" sz="1050" dirty="0"/>
          </a:p>
        </p:txBody>
      </p:sp>
      <p:sp>
        <p:nvSpPr>
          <p:cNvPr id="11" name="Shape 9"/>
          <p:cNvSpPr/>
          <p:nvPr/>
        </p:nvSpPr>
        <p:spPr>
          <a:xfrm>
            <a:off x="274320" y="1472184"/>
            <a:ext cx="8595360" cy="347472"/>
          </a:xfrm>
          <a:prstGeom prst="rect">
            <a:avLst/>
          </a:prstGeom>
          <a:solidFill>
            <a:srgbClr val="0D1829"/>
          </a:solidFill>
          <a:ln w="12700">
            <a:solidFill>
              <a:srgbClr val="1E3050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274320" y="1472184"/>
            <a:ext cx="502920" cy="347472"/>
          </a:xfrm>
          <a:prstGeom prst="rect">
            <a:avLst/>
          </a:prstGeom>
          <a:solidFill>
            <a:srgbClr val="1D4ED8"/>
          </a:solidFill>
          <a:ln w="12700">
            <a:solidFill>
              <a:srgbClr val="1D4ED8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274320" y="1472184"/>
            <a:ext cx="5029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</a:rPr>
              <a:t>E</a:t>
            </a:r>
            <a:endParaRPr lang="en-US" sz="1300" dirty="0"/>
          </a:p>
        </p:txBody>
      </p:sp>
      <p:sp>
        <p:nvSpPr>
          <p:cNvPr id="14" name="Text 12"/>
          <p:cNvSpPr/>
          <p:nvPr/>
        </p:nvSpPr>
        <p:spPr>
          <a:xfrm>
            <a:off x="868680" y="1508760"/>
            <a:ext cx="23774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2563EB"/>
                </a:solidFill>
              </a:rPr>
              <a:t>Apă, deșeuri, decontaminare</a:t>
            </a:r>
            <a:endParaRPr lang="en-US" sz="1100" dirty="0"/>
          </a:p>
        </p:txBody>
      </p:sp>
      <p:sp>
        <p:nvSpPr>
          <p:cNvPr id="15" name="Text 13"/>
          <p:cNvSpPr/>
          <p:nvPr/>
        </p:nvSpPr>
        <p:spPr>
          <a:xfrm>
            <a:off x="3337560" y="1508760"/>
            <a:ext cx="53949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AABBCC"/>
                </a:solidFill>
              </a:rPr>
              <a:t>Captare apă, epurare, colectare/reciclare deșeuri</a:t>
            </a:r>
            <a:endParaRPr lang="en-US" sz="1050" dirty="0"/>
          </a:p>
        </p:txBody>
      </p:sp>
      <p:sp>
        <p:nvSpPr>
          <p:cNvPr id="16" name="Shape 14"/>
          <p:cNvSpPr/>
          <p:nvPr/>
        </p:nvSpPr>
        <p:spPr>
          <a:xfrm>
            <a:off x="274320" y="1865376"/>
            <a:ext cx="8595360" cy="347472"/>
          </a:xfrm>
          <a:prstGeom prst="rect">
            <a:avLst/>
          </a:prstGeom>
          <a:solidFill>
            <a:srgbClr val="152238"/>
          </a:solidFill>
          <a:ln w="12700">
            <a:solidFill>
              <a:srgbClr val="1E3050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274320" y="1865376"/>
            <a:ext cx="502920" cy="347472"/>
          </a:xfrm>
          <a:prstGeom prst="rect">
            <a:avLst/>
          </a:prstGeom>
          <a:solidFill>
            <a:srgbClr val="1D4ED8"/>
          </a:solidFill>
          <a:ln w="12700">
            <a:solidFill>
              <a:srgbClr val="1D4ED8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274320" y="1865376"/>
            <a:ext cx="5029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</a:rPr>
              <a:t>F</a:t>
            </a:r>
            <a:endParaRPr lang="en-US" sz="1300" dirty="0"/>
          </a:p>
        </p:txBody>
      </p:sp>
      <p:sp>
        <p:nvSpPr>
          <p:cNvPr id="19" name="Text 17"/>
          <p:cNvSpPr/>
          <p:nvPr/>
        </p:nvSpPr>
        <p:spPr>
          <a:xfrm>
            <a:off x="868680" y="1901952"/>
            <a:ext cx="23774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2563EB"/>
                </a:solidFill>
              </a:rPr>
              <a:t>Construcții</a:t>
            </a:r>
            <a:endParaRPr lang="en-US" sz="1100" dirty="0"/>
          </a:p>
        </p:txBody>
      </p:sp>
      <p:sp>
        <p:nvSpPr>
          <p:cNvPr id="20" name="Text 18"/>
          <p:cNvSpPr/>
          <p:nvPr/>
        </p:nvSpPr>
        <p:spPr>
          <a:xfrm>
            <a:off x="3337560" y="1901952"/>
            <a:ext cx="53949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AABBCC"/>
                </a:solidFill>
              </a:rPr>
              <a:t>Clădiri, geniu civil, lucrări speciale, instalații</a:t>
            </a:r>
            <a:endParaRPr lang="en-US" sz="1050" dirty="0"/>
          </a:p>
        </p:txBody>
      </p:sp>
      <p:sp>
        <p:nvSpPr>
          <p:cNvPr id="21" name="Shape 19"/>
          <p:cNvSpPr/>
          <p:nvPr/>
        </p:nvSpPr>
        <p:spPr>
          <a:xfrm>
            <a:off x="274320" y="2258568"/>
            <a:ext cx="8595360" cy="347472"/>
          </a:xfrm>
          <a:prstGeom prst="rect">
            <a:avLst/>
          </a:prstGeom>
          <a:solidFill>
            <a:srgbClr val="0D1829"/>
          </a:solidFill>
          <a:ln w="12700">
            <a:solidFill>
              <a:srgbClr val="1E3050"/>
            </a:solidFill>
            <a:prstDash val="solid"/>
          </a:ln>
        </p:spPr>
      </p:sp>
      <p:sp>
        <p:nvSpPr>
          <p:cNvPr id="22" name="Shape 20"/>
          <p:cNvSpPr/>
          <p:nvPr/>
        </p:nvSpPr>
        <p:spPr>
          <a:xfrm>
            <a:off x="274320" y="2258568"/>
            <a:ext cx="502920" cy="347472"/>
          </a:xfrm>
          <a:prstGeom prst="rect">
            <a:avLst/>
          </a:prstGeom>
          <a:solidFill>
            <a:srgbClr val="1D4ED8"/>
          </a:solidFill>
          <a:ln w="12700">
            <a:solidFill>
              <a:srgbClr val="1D4ED8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274320" y="2258568"/>
            <a:ext cx="5029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</a:rPr>
              <a:t>G</a:t>
            </a:r>
            <a:endParaRPr lang="en-US" sz="1300" dirty="0"/>
          </a:p>
        </p:txBody>
      </p:sp>
      <p:sp>
        <p:nvSpPr>
          <p:cNvPr id="24" name="Text 22"/>
          <p:cNvSpPr/>
          <p:nvPr/>
        </p:nvSpPr>
        <p:spPr>
          <a:xfrm>
            <a:off x="868680" y="2295144"/>
            <a:ext cx="23774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2563EB"/>
                </a:solidFill>
              </a:rPr>
              <a:t>Comerț</a:t>
            </a:r>
            <a:endParaRPr lang="en-US" sz="1100" dirty="0"/>
          </a:p>
        </p:txBody>
      </p:sp>
      <p:sp>
        <p:nvSpPr>
          <p:cNvPr id="25" name="Text 23"/>
          <p:cNvSpPr/>
          <p:nvPr/>
        </p:nvSpPr>
        <p:spPr>
          <a:xfrm>
            <a:off x="3337560" y="2295144"/>
            <a:ext cx="53949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AABBCC"/>
                </a:solidFill>
              </a:rPr>
              <a:t>Ridicată și amănuntul (cu excepții)</a:t>
            </a:r>
            <a:endParaRPr lang="en-US" sz="1050" dirty="0"/>
          </a:p>
        </p:txBody>
      </p:sp>
      <p:sp>
        <p:nvSpPr>
          <p:cNvPr id="26" name="Shape 24"/>
          <p:cNvSpPr/>
          <p:nvPr/>
        </p:nvSpPr>
        <p:spPr>
          <a:xfrm>
            <a:off x="274320" y="2651760"/>
            <a:ext cx="8595360" cy="347472"/>
          </a:xfrm>
          <a:prstGeom prst="rect">
            <a:avLst/>
          </a:prstGeom>
          <a:solidFill>
            <a:srgbClr val="152238"/>
          </a:solidFill>
          <a:ln w="12700">
            <a:solidFill>
              <a:srgbClr val="1E3050"/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274320" y="2651760"/>
            <a:ext cx="502920" cy="347472"/>
          </a:xfrm>
          <a:prstGeom prst="rect">
            <a:avLst/>
          </a:prstGeom>
          <a:solidFill>
            <a:srgbClr val="1D4ED8"/>
          </a:solidFill>
          <a:ln w="12700">
            <a:solidFill>
              <a:srgbClr val="1D4ED8"/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274320" y="2651760"/>
            <a:ext cx="5029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</a:rPr>
              <a:t>H</a:t>
            </a:r>
            <a:endParaRPr lang="en-US" sz="1300" dirty="0"/>
          </a:p>
        </p:txBody>
      </p:sp>
      <p:sp>
        <p:nvSpPr>
          <p:cNvPr id="29" name="Text 27"/>
          <p:cNvSpPr/>
          <p:nvPr/>
        </p:nvSpPr>
        <p:spPr>
          <a:xfrm>
            <a:off x="868680" y="2688336"/>
            <a:ext cx="23774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2563EB"/>
                </a:solidFill>
              </a:rPr>
              <a:t>Transport &amp; logistică</a:t>
            </a:r>
            <a:endParaRPr lang="en-US" sz="1100" dirty="0"/>
          </a:p>
        </p:txBody>
      </p:sp>
      <p:sp>
        <p:nvSpPr>
          <p:cNvPr id="30" name="Text 28"/>
          <p:cNvSpPr/>
          <p:nvPr/>
        </p:nvSpPr>
        <p:spPr>
          <a:xfrm>
            <a:off x="3337560" y="2688336"/>
            <a:ext cx="53949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AABBCC"/>
                </a:solidFill>
              </a:rPr>
              <a:t>Depozitare, servicii anexe, poștă și curier</a:t>
            </a:r>
            <a:endParaRPr lang="en-US" sz="1050" dirty="0"/>
          </a:p>
        </p:txBody>
      </p:sp>
      <p:sp>
        <p:nvSpPr>
          <p:cNvPr id="31" name="Shape 29"/>
          <p:cNvSpPr/>
          <p:nvPr/>
        </p:nvSpPr>
        <p:spPr>
          <a:xfrm>
            <a:off x="274320" y="3044952"/>
            <a:ext cx="8595360" cy="347472"/>
          </a:xfrm>
          <a:prstGeom prst="rect">
            <a:avLst/>
          </a:prstGeom>
          <a:solidFill>
            <a:srgbClr val="0D1829"/>
          </a:solidFill>
          <a:ln w="12700">
            <a:solidFill>
              <a:srgbClr val="1E3050"/>
            </a:solidFill>
            <a:prstDash val="solid"/>
          </a:ln>
        </p:spPr>
      </p:sp>
      <p:sp>
        <p:nvSpPr>
          <p:cNvPr id="32" name="Shape 30"/>
          <p:cNvSpPr/>
          <p:nvPr/>
        </p:nvSpPr>
        <p:spPr>
          <a:xfrm>
            <a:off x="274320" y="3044952"/>
            <a:ext cx="502920" cy="347472"/>
          </a:xfrm>
          <a:prstGeom prst="rect">
            <a:avLst/>
          </a:prstGeom>
          <a:solidFill>
            <a:srgbClr val="1D4ED8"/>
          </a:solidFill>
          <a:ln w="12700">
            <a:solidFill>
              <a:srgbClr val="1D4ED8"/>
            </a:solidFill>
            <a:prstDash val="solid"/>
          </a:ln>
        </p:spPr>
      </p:sp>
      <p:sp>
        <p:nvSpPr>
          <p:cNvPr id="33" name="Text 31"/>
          <p:cNvSpPr/>
          <p:nvPr/>
        </p:nvSpPr>
        <p:spPr>
          <a:xfrm>
            <a:off x="274320" y="3044952"/>
            <a:ext cx="5029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</a:rPr>
              <a:t>I</a:t>
            </a:r>
            <a:endParaRPr lang="en-US" sz="1300" dirty="0"/>
          </a:p>
        </p:txBody>
      </p:sp>
      <p:sp>
        <p:nvSpPr>
          <p:cNvPr id="34" name="Text 32"/>
          <p:cNvSpPr/>
          <p:nvPr/>
        </p:nvSpPr>
        <p:spPr>
          <a:xfrm>
            <a:off x="868680" y="3081528"/>
            <a:ext cx="23774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2563EB"/>
                </a:solidFill>
              </a:rPr>
              <a:t>HoReCa</a:t>
            </a:r>
            <a:endParaRPr lang="en-US" sz="1100" dirty="0"/>
          </a:p>
        </p:txBody>
      </p:sp>
      <p:sp>
        <p:nvSpPr>
          <p:cNvPr id="35" name="Text 33"/>
          <p:cNvSpPr/>
          <p:nvPr/>
        </p:nvSpPr>
        <p:spPr>
          <a:xfrm>
            <a:off x="3337560" y="3081528"/>
            <a:ext cx="53949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AABBCC"/>
                </a:solidFill>
              </a:rPr>
              <a:t>Hoteluri, cazare, restaurante, catering</a:t>
            </a:r>
            <a:endParaRPr lang="en-US" sz="1050" dirty="0"/>
          </a:p>
        </p:txBody>
      </p:sp>
      <p:sp>
        <p:nvSpPr>
          <p:cNvPr id="36" name="Shape 34"/>
          <p:cNvSpPr/>
          <p:nvPr/>
        </p:nvSpPr>
        <p:spPr>
          <a:xfrm>
            <a:off x="274320" y="3438144"/>
            <a:ext cx="8595360" cy="347472"/>
          </a:xfrm>
          <a:prstGeom prst="rect">
            <a:avLst/>
          </a:prstGeom>
          <a:solidFill>
            <a:srgbClr val="152238"/>
          </a:solidFill>
          <a:ln w="12700">
            <a:solidFill>
              <a:srgbClr val="1E3050"/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274320" y="3438144"/>
            <a:ext cx="502920" cy="347472"/>
          </a:xfrm>
          <a:prstGeom prst="rect">
            <a:avLst/>
          </a:prstGeom>
          <a:solidFill>
            <a:srgbClr val="1D4ED8"/>
          </a:solidFill>
          <a:ln w="12700">
            <a:solidFill>
              <a:srgbClr val="1D4ED8"/>
            </a:solidFill>
            <a:prstDash val="solid"/>
          </a:ln>
        </p:spPr>
      </p:sp>
      <p:sp>
        <p:nvSpPr>
          <p:cNvPr id="38" name="Text 36"/>
          <p:cNvSpPr/>
          <p:nvPr/>
        </p:nvSpPr>
        <p:spPr>
          <a:xfrm>
            <a:off x="274320" y="3438144"/>
            <a:ext cx="5029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</a:rPr>
              <a:t>J</a:t>
            </a:r>
            <a:endParaRPr lang="en-US" sz="1300" dirty="0"/>
          </a:p>
        </p:txBody>
      </p:sp>
      <p:sp>
        <p:nvSpPr>
          <p:cNvPr id="39" name="Text 37"/>
          <p:cNvSpPr/>
          <p:nvPr/>
        </p:nvSpPr>
        <p:spPr>
          <a:xfrm>
            <a:off x="868680" y="3474720"/>
            <a:ext cx="23774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2563EB"/>
                </a:solidFill>
              </a:rPr>
              <a:t>IT &amp; comunicații</a:t>
            </a:r>
            <a:endParaRPr lang="en-US" sz="1100" dirty="0"/>
          </a:p>
        </p:txBody>
      </p:sp>
      <p:sp>
        <p:nvSpPr>
          <p:cNvPr id="40" name="Text 38"/>
          <p:cNvSpPr/>
          <p:nvPr/>
        </p:nvSpPr>
        <p:spPr>
          <a:xfrm>
            <a:off x="3337560" y="3474720"/>
            <a:ext cx="53949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AABBCC"/>
                </a:solidFill>
              </a:rPr>
              <a:t>Software, consultanță IT, editare, producție media</a:t>
            </a:r>
            <a:endParaRPr lang="en-US" sz="1050" dirty="0"/>
          </a:p>
        </p:txBody>
      </p:sp>
      <p:sp>
        <p:nvSpPr>
          <p:cNvPr id="41" name="Shape 39"/>
          <p:cNvSpPr/>
          <p:nvPr/>
        </p:nvSpPr>
        <p:spPr>
          <a:xfrm>
            <a:off x="274320" y="3831336"/>
            <a:ext cx="8595360" cy="347472"/>
          </a:xfrm>
          <a:prstGeom prst="rect">
            <a:avLst/>
          </a:prstGeom>
          <a:solidFill>
            <a:srgbClr val="0D1829"/>
          </a:solidFill>
          <a:ln w="12700">
            <a:solidFill>
              <a:srgbClr val="1E3050"/>
            </a:solidFill>
            <a:prstDash val="solid"/>
          </a:ln>
        </p:spPr>
      </p:sp>
      <p:sp>
        <p:nvSpPr>
          <p:cNvPr id="42" name="Shape 40"/>
          <p:cNvSpPr/>
          <p:nvPr/>
        </p:nvSpPr>
        <p:spPr>
          <a:xfrm>
            <a:off x="274320" y="3831336"/>
            <a:ext cx="502920" cy="347472"/>
          </a:xfrm>
          <a:prstGeom prst="rect">
            <a:avLst/>
          </a:prstGeom>
          <a:solidFill>
            <a:srgbClr val="1D4ED8"/>
          </a:solidFill>
          <a:ln w="12700">
            <a:solidFill>
              <a:srgbClr val="1D4ED8"/>
            </a:solidFill>
            <a:prstDash val="solid"/>
          </a:ln>
        </p:spPr>
      </p:sp>
      <p:sp>
        <p:nvSpPr>
          <p:cNvPr id="43" name="Text 41"/>
          <p:cNvSpPr/>
          <p:nvPr/>
        </p:nvSpPr>
        <p:spPr>
          <a:xfrm>
            <a:off x="274320" y="3831336"/>
            <a:ext cx="5029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</a:rPr>
              <a:t>M</a:t>
            </a:r>
            <a:endParaRPr lang="en-US" sz="1300" dirty="0"/>
          </a:p>
        </p:txBody>
      </p:sp>
      <p:sp>
        <p:nvSpPr>
          <p:cNvPr id="44" name="Text 42"/>
          <p:cNvSpPr/>
          <p:nvPr/>
        </p:nvSpPr>
        <p:spPr>
          <a:xfrm>
            <a:off x="868680" y="3867912"/>
            <a:ext cx="23774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2563EB"/>
                </a:solidFill>
              </a:rPr>
              <a:t>Profesionale &amp; tehnice</a:t>
            </a:r>
            <a:endParaRPr lang="en-US" sz="1100" dirty="0"/>
          </a:p>
        </p:txBody>
      </p:sp>
      <p:sp>
        <p:nvSpPr>
          <p:cNvPr id="45" name="Text 43"/>
          <p:cNvSpPr/>
          <p:nvPr/>
        </p:nvSpPr>
        <p:spPr>
          <a:xfrm>
            <a:off x="3337560" y="3867912"/>
            <a:ext cx="53949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AABBCC"/>
                </a:solidFill>
              </a:rPr>
              <a:t>Arhitectură, inginerie, cercetare, publicitate, design</a:t>
            </a:r>
            <a:endParaRPr lang="en-US" sz="1050" dirty="0"/>
          </a:p>
        </p:txBody>
      </p:sp>
      <p:sp>
        <p:nvSpPr>
          <p:cNvPr id="46" name="Shape 44"/>
          <p:cNvSpPr/>
          <p:nvPr/>
        </p:nvSpPr>
        <p:spPr>
          <a:xfrm>
            <a:off x="274320" y="4224528"/>
            <a:ext cx="8595360" cy="347472"/>
          </a:xfrm>
          <a:prstGeom prst="rect">
            <a:avLst/>
          </a:prstGeom>
          <a:solidFill>
            <a:srgbClr val="152238"/>
          </a:solidFill>
          <a:ln w="12700">
            <a:solidFill>
              <a:srgbClr val="1E3050"/>
            </a:solidFill>
            <a:prstDash val="solid"/>
          </a:ln>
        </p:spPr>
      </p:sp>
      <p:sp>
        <p:nvSpPr>
          <p:cNvPr id="47" name="Shape 45"/>
          <p:cNvSpPr/>
          <p:nvPr/>
        </p:nvSpPr>
        <p:spPr>
          <a:xfrm>
            <a:off x="274320" y="4224528"/>
            <a:ext cx="502920" cy="347472"/>
          </a:xfrm>
          <a:prstGeom prst="rect">
            <a:avLst/>
          </a:prstGeom>
          <a:solidFill>
            <a:srgbClr val="1D4ED8"/>
          </a:solidFill>
          <a:ln w="12700">
            <a:solidFill>
              <a:srgbClr val="1D4ED8"/>
            </a:solidFill>
            <a:prstDash val="solid"/>
          </a:ln>
        </p:spPr>
      </p:sp>
      <p:sp>
        <p:nvSpPr>
          <p:cNvPr id="48" name="Text 46"/>
          <p:cNvSpPr/>
          <p:nvPr/>
        </p:nvSpPr>
        <p:spPr>
          <a:xfrm>
            <a:off x="274320" y="4224528"/>
            <a:ext cx="5029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</a:rPr>
              <a:t>Q</a:t>
            </a:r>
            <a:endParaRPr lang="en-US" sz="1300" dirty="0"/>
          </a:p>
        </p:txBody>
      </p:sp>
      <p:sp>
        <p:nvSpPr>
          <p:cNvPr id="49" name="Text 47"/>
          <p:cNvSpPr/>
          <p:nvPr/>
        </p:nvSpPr>
        <p:spPr>
          <a:xfrm>
            <a:off x="868680" y="4261104"/>
            <a:ext cx="23774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2563EB"/>
                </a:solidFill>
              </a:rPr>
              <a:t>Sănătate &amp; asistență socială</a:t>
            </a:r>
            <a:endParaRPr lang="en-US" sz="1100" dirty="0"/>
          </a:p>
        </p:txBody>
      </p:sp>
      <p:sp>
        <p:nvSpPr>
          <p:cNvPr id="50" name="Text 48"/>
          <p:cNvSpPr/>
          <p:nvPr/>
        </p:nvSpPr>
        <p:spPr>
          <a:xfrm>
            <a:off x="3337560" y="4261104"/>
            <a:ext cx="53949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AABBCC"/>
                </a:solidFill>
              </a:rPr>
              <a:t>Spitale, cabinete, stomatologie, asistență socială</a:t>
            </a:r>
            <a:endParaRPr lang="en-US" sz="1050" dirty="0"/>
          </a:p>
        </p:txBody>
      </p:sp>
      <p:sp>
        <p:nvSpPr>
          <p:cNvPr id="51" name="Text 49"/>
          <p:cNvSpPr/>
          <p:nvPr/>
        </p:nvSpPr>
        <p:spPr>
          <a:xfrm>
            <a:off x="274320" y="4626864"/>
            <a:ext cx="85953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i="1" dirty="0">
                <a:solidFill>
                  <a:srgbClr val="8899AA"/>
                </a:solidFill>
              </a:rPr>
              <a:t>+ Secțiunile A (silvicultură), B (servicii extracție), L (imobiliare), N (închirieri, turism, HR), P (învățământ), R (cultură, sport), S (servicii)</a:t>
            </a:r>
            <a:endParaRPr lang="en-US" sz="850" dirty="0"/>
          </a:p>
        </p:txBody>
      </p:sp>
      <p:sp>
        <p:nvSpPr>
          <p:cNvPr id="52" name="Shape 50"/>
          <p:cNvSpPr/>
          <p:nvPr/>
        </p:nvSpPr>
        <p:spPr>
          <a:xfrm>
            <a:off x="0" y="4754880"/>
            <a:ext cx="9144000" cy="388620"/>
          </a:xfrm>
          <a:prstGeom prst="rect">
            <a:avLst/>
          </a:prstGeom>
          <a:solidFill>
            <a:srgbClr val="080F1A"/>
          </a:solidFill>
          <a:ln w="12700">
            <a:solidFill>
              <a:srgbClr val="080F1A"/>
            </a:solidFill>
            <a:prstDash val="solid"/>
          </a:ln>
        </p:spPr>
      </p:sp>
      <p:sp>
        <p:nvSpPr>
          <p:cNvPr id="53" name="Text 51"/>
          <p:cNvSpPr/>
          <p:nvPr/>
        </p:nvSpPr>
        <p:spPr>
          <a:xfrm>
            <a:off x="365760" y="4773168"/>
            <a:ext cx="77724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C9A227"/>
                </a:solidFill>
              </a:rPr>
              <a:t>M2M Solutions Consulting SRL</a:t>
            </a:r>
            <a:pPr indent="0" marL="0">
              <a:buNone/>
            </a:pPr>
            <a:r>
              <a:rPr lang="en-US" sz="900" dirty="0">
                <a:solidFill>
                  <a:srgbClr val="8899AA"/>
                </a:solidFill>
              </a:rPr>
              <a:t>  ·  Schema AS Regional · Investiții Productive pentru IMM-uri</a:t>
            </a:r>
            <a:endParaRPr lang="en-US" sz="900" dirty="0"/>
          </a:p>
        </p:txBody>
      </p:sp>
      <p:sp>
        <p:nvSpPr>
          <p:cNvPr id="54" name="Text 52"/>
          <p:cNvSpPr/>
          <p:nvPr/>
        </p:nvSpPr>
        <p:spPr>
          <a:xfrm>
            <a:off x="8229600" y="4773168"/>
            <a:ext cx="6400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b="1" dirty="0">
                <a:solidFill>
                  <a:srgbClr val="C9A227"/>
                </a:solidFill>
              </a:rPr>
              <a:t>8</a:t>
            </a:r>
            <a:endParaRPr lang="en-US" sz="900" dirty="0"/>
          </a:p>
        </p:txBody>
      </p:sp>
      <p:sp>
        <p:nvSpPr>
          <p:cNvPr id="55" name="Shape 53"/>
          <p:cNvSpPr/>
          <p:nvPr/>
        </p:nvSpPr>
        <p:spPr>
          <a:xfrm>
            <a:off x="8284464" y="36576"/>
            <a:ext cx="658368" cy="658368"/>
          </a:xfrm>
          <a:prstGeom prst="rect">
            <a:avLst/>
          </a:prstGeom>
          <a:solidFill>
            <a:srgbClr val="FFFFFF"/>
          </a:solidFill>
          <a:ln w="12700">
            <a:solidFill>
              <a:srgbClr val="DDDDDD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pic>
        <p:nvPicPr>
          <p:cNvPr id="5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21040" y="54864"/>
            <a:ext cx="585216" cy="58521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0F4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40080"/>
          </a:xfrm>
          <a:prstGeom prst="rect">
            <a:avLst/>
          </a:prstGeom>
          <a:solidFill>
            <a:srgbClr val="0D1829"/>
          </a:solidFill>
          <a:ln w="12700">
            <a:solidFill>
              <a:srgbClr val="0D1829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65760" y="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FFFFFF"/>
                </a:solidFill>
              </a:rPr>
              <a:t>Mecanismul de Implementare</a:t>
            </a:r>
            <a:endParaRPr lang="en-US" sz="2200" dirty="0"/>
          </a:p>
        </p:txBody>
      </p:sp>
      <p:sp>
        <p:nvSpPr>
          <p:cNvPr id="4" name="Shape 2"/>
          <p:cNvSpPr/>
          <p:nvPr/>
        </p:nvSpPr>
        <p:spPr>
          <a:xfrm>
            <a:off x="0" y="640080"/>
            <a:ext cx="9144000" cy="36576"/>
          </a:xfrm>
          <a:prstGeom prst="rect">
            <a:avLst/>
          </a:prstGeom>
          <a:solidFill>
            <a:srgbClr val="C9A227"/>
          </a:solidFill>
          <a:ln w="12700">
            <a:solidFill>
              <a:srgbClr val="C9A227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256032" y="822960"/>
            <a:ext cx="2011680" cy="1024128"/>
          </a:xfrm>
          <a:prstGeom prst="rect">
            <a:avLst/>
          </a:prstGeom>
          <a:solidFill>
            <a:srgbClr val="0D1829"/>
          </a:solidFill>
          <a:ln w="12700">
            <a:solidFill>
              <a:srgbClr val="0D1829"/>
            </a:solidFill>
            <a:prstDash val="solid"/>
          </a:ln>
          <a:effectLst>
            <a:outerShdw sx="100000" sy="100000" kx="0" ky="0" algn="bl" rotWithShape="0" blurRad="76200" dist="25400" dir="8100000">
              <a:srgbClr val="000000">
                <a:alpha val="20000"/>
              </a:srgbClr>
            </a:outerShdw>
          </a:effectLst>
        </p:spPr>
      </p:sp>
      <p:sp>
        <p:nvSpPr>
          <p:cNvPr id="6" name="Text 4"/>
          <p:cNvSpPr/>
          <p:nvPr/>
        </p:nvSpPr>
        <p:spPr>
          <a:xfrm>
            <a:off x="347472" y="896112"/>
            <a:ext cx="1847088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50" b="1" dirty="0">
                <a:solidFill>
                  <a:srgbClr val="FFFFFF"/>
                </a:solidFill>
              </a:rPr>
              <a:t>ADR NE / SE / BI</a:t>
            </a:r>
            <a:endParaRPr lang="en-US" sz="1250" dirty="0"/>
          </a:p>
        </p:txBody>
      </p:sp>
      <p:sp>
        <p:nvSpPr>
          <p:cNvPr id="7" name="Text 5"/>
          <p:cNvSpPr/>
          <p:nvPr/>
        </p:nvSpPr>
        <p:spPr>
          <a:xfrm>
            <a:off x="347472" y="1389888"/>
            <a:ext cx="1847088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AABBCC"/>
                </a:solidFill>
              </a:rPr>
              <a:t>Furnizori ajutor de stat</a:t>
            </a:r>
            <a:endParaRPr lang="en-US" sz="900" dirty="0"/>
          </a:p>
        </p:txBody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22576" y="1243584"/>
            <a:ext cx="201168" cy="201168"/>
          </a:xfrm>
          <a:prstGeom prst="rect">
            <a:avLst/>
          </a:prstGeom>
        </p:spPr>
      </p:pic>
      <p:sp>
        <p:nvSpPr>
          <p:cNvPr id="9" name="Shape 6"/>
          <p:cNvSpPr/>
          <p:nvPr/>
        </p:nvSpPr>
        <p:spPr>
          <a:xfrm>
            <a:off x="2432304" y="822960"/>
            <a:ext cx="2011680" cy="1024128"/>
          </a:xfrm>
          <a:prstGeom prst="rect">
            <a:avLst/>
          </a:prstGeom>
          <a:solidFill>
            <a:srgbClr val="1D4ED8"/>
          </a:solidFill>
          <a:ln w="12700">
            <a:solidFill>
              <a:srgbClr val="1D4ED8"/>
            </a:solidFill>
            <a:prstDash val="solid"/>
          </a:ln>
          <a:effectLst>
            <a:outerShdw sx="100000" sy="100000" kx="0" ky="0" algn="bl" rotWithShape="0" blurRad="76200" dist="25400" dir="8100000">
              <a:srgbClr val="000000">
                <a:alpha val="20000"/>
              </a:srgbClr>
            </a:outerShdw>
          </a:effectLst>
        </p:spPr>
      </p:sp>
      <p:sp>
        <p:nvSpPr>
          <p:cNvPr id="10" name="Text 7"/>
          <p:cNvSpPr/>
          <p:nvPr/>
        </p:nvSpPr>
        <p:spPr>
          <a:xfrm>
            <a:off x="2523744" y="896112"/>
            <a:ext cx="1847088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50" b="1" dirty="0">
                <a:solidFill>
                  <a:srgbClr val="FFFFFF"/>
                </a:solidFill>
              </a:rPr>
              <a:t>BID SA</a:t>
            </a:r>
            <a:endParaRPr lang="en-US" sz="1250" dirty="0"/>
          </a:p>
        </p:txBody>
      </p:sp>
      <p:sp>
        <p:nvSpPr>
          <p:cNvPr id="11" name="Text 8"/>
          <p:cNvSpPr/>
          <p:nvPr/>
        </p:nvSpPr>
        <p:spPr>
          <a:xfrm>
            <a:off x="2523744" y="1389888"/>
            <a:ext cx="1847088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DDEEFF"/>
                </a:solidFill>
              </a:rPr>
              <a:t>Administrator Fond Participare</a:t>
            </a:r>
            <a:endParaRPr lang="en-US" sz="900" dirty="0"/>
          </a:p>
        </p:txBody>
      </p:sp>
      <p:pic>
        <p:nvPicPr>
          <p:cNvPr id="12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8848" y="1243584"/>
            <a:ext cx="201168" cy="201168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08576" y="822960"/>
            <a:ext cx="2011680" cy="1024128"/>
          </a:xfrm>
          <a:prstGeom prst="rect">
            <a:avLst/>
          </a:prstGeom>
          <a:solidFill>
            <a:srgbClr val="1D4ED8"/>
          </a:solidFill>
          <a:ln w="12700">
            <a:solidFill>
              <a:srgbClr val="1D4ED8"/>
            </a:solidFill>
            <a:prstDash val="solid"/>
          </a:ln>
          <a:effectLst>
            <a:outerShdw sx="100000" sy="100000" kx="0" ky="0" algn="bl" rotWithShape="0" blurRad="76200" dist="25400" dir="8100000">
              <a:srgbClr val="000000">
                <a:alpha val="20000"/>
              </a:srgbClr>
            </a:outerShdw>
          </a:effectLst>
        </p:spPr>
      </p:sp>
      <p:sp>
        <p:nvSpPr>
          <p:cNvPr id="14" name="Text 10"/>
          <p:cNvSpPr/>
          <p:nvPr/>
        </p:nvSpPr>
        <p:spPr>
          <a:xfrm>
            <a:off x="4700016" y="896112"/>
            <a:ext cx="1847088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50" b="1" dirty="0">
                <a:solidFill>
                  <a:srgbClr val="FFFFFF"/>
                </a:solidFill>
              </a:rPr>
              <a:t>Intermediari</a:t>
            </a:r>
            <a:endParaRPr lang="en-US" sz="1250" dirty="0"/>
          </a:p>
          <a:p>
            <a:pPr algn="ctr" indent="0" marL="0">
              <a:buNone/>
            </a:pPr>
            <a:r>
              <a:rPr lang="en-US" sz="1250" b="1" dirty="0">
                <a:solidFill>
                  <a:srgbClr val="FFFFFF"/>
                </a:solidFill>
              </a:rPr>
              <a:t>Financiari</a:t>
            </a:r>
            <a:endParaRPr lang="en-US" sz="1250" dirty="0"/>
          </a:p>
        </p:txBody>
      </p:sp>
      <p:sp>
        <p:nvSpPr>
          <p:cNvPr id="15" name="Text 11"/>
          <p:cNvSpPr/>
          <p:nvPr/>
        </p:nvSpPr>
        <p:spPr>
          <a:xfrm>
            <a:off x="4700016" y="1389888"/>
            <a:ext cx="1847088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DDEEFF"/>
                </a:solidFill>
              </a:rPr>
              <a:t>Bănci partenere</a:t>
            </a:r>
            <a:endParaRPr lang="en-US" sz="900" dirty="0"/>
          </a:p>
        </p:txBody>
      </p:sp>
      <p:pic>
        <p:nvPicPr>
          <p:cNvPr id="16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120" y="1243584"/>
            <a:ext cx="201168" cy="201168"/>
          </a:xfrm>
          <a:prstGeom prst="rect">
            <a:avLst/>
          </a:prstGeom>
        </p:spPr>
      </p:pic>
      <p:sp>
        <p:nvSpPr>
          <p:cNvPr id="17" name="Shape 12"/>
          <p:cNvSpPr/>
          <p:nvPr/>
        </p:nvSpPr>
        <p:spPr>
          <a:xfrm>
            <a:off x="6784848" y="822960"/>
            <a:ext cx="2011680" cy="1024128"/>
          </a:xfrm>
          <a:prstGeom prst="rect">
            <a:avLst/>
          </a:prstGeom>
          <a:solidFill>
            <a:srgbClr val="16A34A"/>
          </a:solidFill>
          <a:ln w="12700">
            <a:solidFill>
              <a:srgbClr val="16A34A"/>
            </a:solidFill>
            <a:prstDash val="solid"/>
          </a:ln>
          <a:effectLst>
            <a:outerShdw sx="100000" sy="100000" kx="0" ky="0" algn="bl" rotWithShape="0" blurRad="76200" dist="25400" dir="8100000">
              <a:srgbClr val="000000">
                <a:alpha val="20000"/>
              </a:srgbClr>
            </a:outerShdw>
          </a:effectLst>
        </p:spPr>
      </p:sp>
      <p:sp>
        <p:nvSpPr>
          <p:cNvPr id="18" name="Text 13"/>
          <p:cNvSpPr/>
          <p:nvPr/>
        </p:nvSpPr>
        <p:spPr>
          <a:xfrm>
            <a:off x="6876288" y="896112"/>
            <a:ext cx="1847088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50" b="1" dirty="0">
                <a:solidFill>
                  <a:srgbClr val="FFFFFF"/>
                </a:solidFill>
              </a:rPr>
              <a:t>IMM-uri</a:t>
            </a:r>
            <a:endParaRPr lang="en-US" sz="1250" dirty="0"/>
          </a:p>
          <a:p>
            <a:pPr algn="ctr" indent="0" marL="0">
              <a:buNone/>
            </a:pPr>
            <a:r>
              <a:rPr lang="en-US" sz="1250" b="1" dirty="0">
                <a:solidFill>
                  <a:srgbClr val="FFFFFF"/>
                </a:solidFill>
              </a:rPr>
              <a:t>Beneficiari finali</a:t>
            </a:r>
            <a:endParaRPr lang="en-US" sz="1250" dirty="0"/>
          </a:p>
        </p:txBody>
      </p:sp>
      <p:sp>
        <p:nvSpPr>
          <p:cNvPr id="19" name="Text 14"/>
          <p:cNvSpPr/>
          <p:nvPr/>
        </p:nvSpPr>
        <p:spPr>
          <a:xfrm>
            <a:off x="6876288" y="1389888"/>
            <a:ext cx="1847088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DDEEFF"/>
                </a:solidFill>
              </a:rPr>
              <a:t>Proiecte de investiții</a:t>
            </a:r>
            <a:endParaRPr lang="en-US" sz="900" dirty="0"/>
          </a:p>
        </p:txBody>
      </p:sp>
      <p:sp>
        <p:nvSpPr>
          <p:cNvPr id="20" name="Shape 15"/>
          <p:cNvSpPr/>
          <p:nvPr/>
        </p:nvSpPr>
        <p:spPr>
          <a:xfrm>
            <a:off x="274320" y="2029968"/>
            <a:ext cx="8595360" cy="502920"/>
          </a:xfrm>
          <a:prstGeom prst="rect">
            <a:avLst/>
          </a:prstGeom>
          <a:solidFill>
            <a:srgbClr val="FFFFFF"/>
          </a:solidFill>
          <a:ln w="12700">
            <a:solidFill>
              <a:srgbClr val="DDDDDD"/>
            </a:solidFill>
            <a:prstDash val="solid"/>
          </a:ln>
          <a:effectLst>
            <a:outerShdw sx="100000" sy="100000" kx="0" ky="0" algn="bl" rotWithShape="0" blurRad="50800" dist="12700" dir="8100000">
              <a:srgbClr val="000000">
                <a:alpha val="6000"/>
              </a:srgbClr>
            </a:outerShdw>
          </a:effectLst>
        </p:spPr>
      </p:sp>
      <p:sp>
        <p:nvSpPr>
          <p:cNvPr id="21" name="Shape 16"/>
          <p:cNvSpPr/>
          <p:nvPr/>
        </p:nvSpPr>
        <p:spPr>
          <a:xfrm>
            <a:off x="274320" y="2029968"/>
            <a:ext cx="64008" cy="502920"/>
          </a:xfrm>
          <a:prstGeom prst="rect">
            <a:avLst/>
          </a:prstGeom>
          <a:solidFill>
            <a:srgbClr val="0D1829"/>
          </a:solidFill>
          <a:ln w="12700">
            <a:solidFill>
              <a:srgbClr val="0D1829"/>
            </a:solidFill>
            <a:prstDash val="solid"/>
          </a:ln>
        </p:spPr>
      </p:sp>
      <p:sp>
        <p:nvSpPr>
          <p:cNvPr id="22" name="Text 17"/>
          <p:cNvSpPr/>
          <p:nvPr/>
        </p:nvSpPr>
        <p:spPr>
          <a:xfrm>
            <a:off x="420624" y="2121408"/>
            <a:ext cx="1828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0D1829"/>
                </a:solidFill>
              </a:rPr>
              <a:t>ADR-urile (3)</a:t>
            </a:r>
            <a:endParaRPr lang="en-US" sz="1100" dirty="0"/>
          </a:p>
        </p:txBody>
      </p:sp>
      <p:sp>
        <p:nvSpPr>
          <p:cNvPr id="23" name="Text 18"/>
          <p:cNvSpPr/>
          <p:nvPr/>
        </p:nvSpPr>
        <p:spPr>
          <a:xfrm>
            <a:off x="2340864" y="2121408"/>
            <a:ext cx="6400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0F1C2E"/>
                </a:solidFill>
              </a:rPr>
              <a:t>Furnizori AS; mandatează BID; finanțează 70% din produs prin Programe Regionale</a:t>
            </a:r>
            <a:endParaRPr lang="en-US" sz="1050" dirty="0"/>
          </a:p>
        </p:txBody>
      </p:sp>
      <p:sp>
        <p:nvSpPr>
          <p:cNvPr id="24" name="Shape 19"/>
          <p:cNvSpPr/>
          <p:nvPr/>
        </p:nvSpPr>
        <p:spPr>
          <a:xfrm>
            <a:off x="274320" y="2615184"/>
            <a:ext cx="8595360" cy="502920"/>
          </a:xfrm>
          <a:prstGeom prst="rect">
            <a:avLst/>
          </a:prstGeom>
          <a:solidFill>
            <a:srgbClr val="FFFFFF"/>
          </a:solidFill>
          <a:ln w="12700">
            <a:solidFill>
              <a:srgbClr val="DDDDDD"/>
            </a:solidFill>
            <a:prstDash val="solid"/>
          </a:ln>
          <a:effectLst>
            <a:outerShdw sx="100000" sy="100000" kx="0" ky="0" algn="bl" rotWithShape="0" blurRad="50800" dist="12700" dir="8100000">
              <a:srgbClr val="000000">
                <a:alpha val="6000"/>
              </a:srgbClr>
            </a:outerShdw>
          </a:effectLst>
        </p:spPr>
      </p:sp>
      <p:sp>
        <p:nvSpPr>
          <p:cNvPr id="25" name="Shape 20"/>
          <p:cNvSpPr/>
          <p:nvPr/>
        </p:nvSpPr>
        <p:spPr>
          <a:xfrm>
            <a:off x="274320" y="2615184"/>
            <a:ext cx="64008" cy="502920"/>
          </a:xfrm>
          <a:prstGeom prst="rect">
            <a:avLst/>
          </a:prstGeom>
          <a:solidFill>
            <a:srgbClr val="1D4ED8"/>
          </a:solidFill>
          <a:ln w="12700">
            <a:solidFill>
              <a:srgbClr val="1D4ED8"/>
            </a:solidFill>
            <a:prstDash val="solid"/>
          </a:ln>
        </p:spPr>
      </p:sp>
      <p:sp>
        <p:nvSpPr>
          <p:cNvPr id="26" name="Text 21"/>
          <p:cNvSpPr/>
          <p:nvPr/>
        </p:nvSpPr>
        <p:spPr>
          <a:xfrm>
            <a:off x="420624" y="2706624"/>
            <a:ext cx="1828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D4ED8"/>
                </a:solidFill>
              </a:rPr>
              <a:t>BID SA</a:t>
            </a:r>
            <a:endParaRPr lang="en-US" sz="1100" dirty="0"/>
          </a:p>
        </p:txBody>
      </p:sp>
      <p:sp>
        <p:nvSpPr>
          <p:cNvPr id="27" name="Text 22"/>
          <p:cNvSpPr/>
          <p:nvPr/>
        </p:nvSpPr>
        <p:spPr>
          <a:xfrm>
            <a:off x="2340864" y="2706624"/>
            <a:ext cx="6400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0F1C2E"/>
                </a:solidFill>
              </a:rPr>
              <a:t>Administrează Fondul de Participare Regional; selectează IF prin procedură competitivă</a:t>
            </a:r>
            <a:endParaRPr lang="en-US" sz="1050" dirty="0"/>
          </a:p>
        </p:txBody>
      </p:sp>
      <p:sp>
        <p:nvSpPr>
          <p:cNvPr id="28" name="Shape 23"/>
          <p:cNvSpPr/>
          <p:nvPr/>
        </p:nvSpPr>
        <p:spPr>
          <a:xfrm>
            <a:off x="274320" y="3200400"/>
            <a:ext cx="8595360" cy="502920"/>
          </a:xfrm>
          <a:prstGeom prst="rect">
            <a:avLst/>
          </a:prstGeom>
          <a:solidFill>
            <a:srgbClr val="FFFFFF"/>
          </a:solidFill>
          <a:ln w="12700">
            <a:solidFill>
              <a:srgbClr val="DDDDDD"/>
            </a:solidFill>
            <a:prstDash val="solid"/>
          </a:ln>
          <a:effectLst>
            <a:outerShdw sx="100000" sy="100000" kx="0" ky="0" algn="bl" rotWithShape="0" blurRad="50800" dist="12700" dir="8100000">
              <a:srgbClr val="000000">
                <a:alpha val="6000"/>
              </a:srgbClr>
            </a:outerShdw>
          </a:effectLst>
        </p:spPr>
      </p:sp>
      <p:sp>
        <p:nvSpPr>
          <p:cNvPr id="29" name="Shape 24"/>
          <p:cNvSpPr/>
          <p:nvPr/>
        </p:nvSpPr>
        <p:spPr>
          <a:xfrm>
            <a:off x="274320" y="3200400"/>
            <a:ext cx="64008" cy="502920"/>
          </a:xfrm>
          <a:prstGeom prst="rect">
            <a:avLst/>
          </a:prstGeom>
          <a:solidFill>
            <a:srgbClr val="1D4ED8"/>
          </a:solidFill>
          <a:ln w="12700">
            <a:solidFill>
              <a:srgbClr val="1D4ED8"/>
            </a:solidFill>
            <a:prstDash val="solid"/>
          </a:ln>
        </p:spPr>
      </p:sp>
      <p:sp>
        <p:nvSpPr>
          <p:cNvPr id="30" name="Text 25"/>
          <p:cNvSpPr/>
          <p:nvPr/>
        </p:nvSpPr>
        <p:spPr>
          <a:xfrm>
            <a:off x="420624" y="3291840"/>
            <a:ext cx="1828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D4ED8"/>
                </a:solidFill>
              </a:rPr>
              <a:t>Intermediarii Financiari</a:t>
            </a:r>
            <a:endParaRPr lang="en-US" sz="1100" dirty="0"/>
          </a:p>
        </p:txBody>
      </p:sp>
      <p:sp>
        <p:nvSpPr>
          <p:cNvPr id="31" name="Text 26"/>
          <p:cNvSpPr/>
          <p:nvPr/>
        </p:nvSpPr>
        <p:spPr>
          <a:xfrm>
            <a:off x="2340864" y="3291840"/>
            <a:ext cx="6400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0F1C2E"/>
                </a:solidFill>
              </a:rPr>
              <a:t>Verifică eligibilitatea; acordă finanțarea; monitorizează; înregistrează în RegAS</a:t>
            </a:r>
            <a:endParaRPr lang="en-US" sz="1050" dirty="0"/>
          </a:p>
        </p:txBody>
      </p:sp>
      <p:sp>
        <p:nvSpPr>
          <p:cNvPr id="32" name="Shape 27"/>
          <p:cNvSpPr/>
          <p:nvPr/>
        </p:nvSpPr>
        <p:spPr>
          <a:xfrm>
            <a:off x="274320" y="3785616"/>
            <a:ext cx="8595360" cy="502920"/>
          </a:xfrm>
          <a:prstGeom prst="rect">
            <a:avLst/>
          </a:prstGeom>
          <a:solidFill>
            <a:srgbClr val="FFFFFF"/>
          </a:solidFill>
          <a:ln w="12700">
            <a:solidFill>
              <a:srgbClr val="DDDDDD"/>
            </a:solidFill>
            <a:prstDash val="solid"/>
          </a:ln>
          <a:effectLst>
            <a:outerShdw sx="100000" sy="100000" kx="0" ky="0" algn="bl" rotWithShape="0" blurRad="50800" dist="12700" dir="8100000">
              <a:srgbClr val="000000">
                <a:alpha val="6000"/>
              </a:srgbClr>
            </a:outerShdw>
          </a:effectLst>
        </p:spPr>
      </p:sp>
      <p:sp>
        <p:nvSpPr>
          <p:cNvPr id="33" name="Shape 28"/>
          <p:cNvSpPr/>
          <p:nvPr/>
        </p:nvSpPr>
        <p:spPr>
          <a:xfrm>
            <a:off x="274320" y="3785616"/>
            <a:ext cx="64008" cy="502920"/>
          </a:xfrm>
          <a:prstGeom prst="rect">
            <a:avLst/>
          </a:prstGeom>
          <a:solidFill>
            <a:srgbClr val="16A34A"/>
          </a:solidFill>
          <a:ln w="12700">
            <a:solidFill>
              <a:srgbClr val="16A34A"/>
            </a:solidFill>
            <a:prstDash val="solid"/>
          </a:ln>
        </p:spPr>
      </p:sp>
      <p:sp>
        <p:nvSpPr>
          <p:cNvPr id="34" name="Text 29"/>
          <p:cNvSpPr/>
          <p:nvPr/>
        </p:nvSpPr>
        <p:spPr>
          <a:xfrm>
            <a:off x="420624" y="3877056"/>
            <a:ext cx="1828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6A34A"/>
                </a:solidFill>
              </a:rPr>
              <a:t>Beneficiari finali</a:t>
            </a:r>
            <a:endParaRPr lang="en-US" sz="1100" dirty="0"/>
          </a:p>
        </p:txBody>
      </p:sp>
      <p:sp>
        <p:nvSpPr>
          <p:cNvPr id="35" name="Text 30"/>
          <p:cNvSpPr/>
          <p:nvPr/>
        </p:nvSpPr>
        <p:spPr>
          <a:xfrm>
            <a:off x="2340864" y="3877056"/>
            <a:ext cx="6400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0F1C2E"/>
                </a:solidFill>
              </a:rPr>
              <a:t>Depun cereri la IF; implementează investiția; mențin durabilitatea 3 ani; raportează</a:t>
            </a:r>
            <a:endParaRPr lang="en-US" sz="1050" dirty="0"/>
          </a:p>
        </p:txBody>
      </p:sp>
      <p:sp>
        <p:nvSpPr>
          <p:cNvPr id="36" name="Shape 31"/>
          <p:cNvSpPr/>
          <p:nvPr/>
        </p:nvSpPr>
        <p:spPr>
          <a:xfrm>
            <a:off x="0" y="4754880"/>
            <a:ext cx="9144000" cy="388620"/>
          </a:xfrm>
          <a:prstGeom prst="rect">
            <a:avLst/>
          </a:prstGeom>
          <a:solidFill>
            <a:srgbClr val="0D1829"/>
          </a:solidFill>
          <a:ln w="12700">
            <a:solidFill>
              <a:srgbClr val="0D1829"/>
            </a:solidFill>
            <a:prstDash val="solid"/>
          </a:ln>
        </p:spPr>
      </p:sp>
      <p:sp>
        <p:nvSpPr>
          <p:cNvPr id="37" name="Text 32"/>
          <p:cNvSpPr/>
          <p:nvPr/>
        </p:nvSpPr>
        <p:spPr>
          <a:xfrm>
            <a:off x="365760" y="4773168"/>
            <a:ext cx="77724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C9A227"/>
                </a:solidFill>
              </a:rPr>
              <a:t>M2M Solutions Consulting SRL</a:t>
            </a:r>
            <a:pPr indent="0" marL="0">
              <a:buNone/>
            </a:pPr>
            <a:r>
              <a:rPr lang="en-US" sz="900" dirty="0">
                <a:solidFill>
                  <a:srgbClr val="8899AA"/>
                </a:solidFill>
              </a:rPr>
              <a:t>  ·  Schema AS Regional · Investiții Productive IMM</a:t>
            </a:r>
            <a:endParaRPr lang="en-US" sz="900" dirty="0"/>
          </a:p>
        </p:txBody>
      </p:sp>
      <p:sp>
        <p:nvSpPr>
          <p:cNvPr id="38" name="Text 33"/>
          <p:cNvSpPr/>
          <p:nvPr/>
        </p:nvSpPr>
        <p:spPr>
          <a:xfrm>
            <a:off x="8229600" y="4773168"/>
            <a:ext cx="6400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b="1" dirty="0">
                <a:solidFill>
                  <a:srgbClr val="C9A227"/>
                </a:solidFill>
              </a:rPr>
              <a:t>9</a:t>
            </a:r>
            <a:endParaRPr lang="en-US" sz="900" dirty="0"/>
          </a:p>
        </p:txBody>
      </p:sp>
      <p:sp>
        <p:nvSpPr>
          <p:cNvPr id="39" name="Shape 34"/>
          <p:cNvSpPr/>
          <p:nvPr/>
        </p:nvSpPr>
        <p:spPr>
          <a:xfrm>
            <a:off x="8284464" y="36576"/>
            <a:ext cx="658368" cy="658368"/>
          </a:xfrm>
          <a:prstGeom prst="rect">
            <a:avLst/>
          </a:prstGeom>
          <a:solidFill>
            <a:srgbClr val="FFFFFF"/>
          </a:solidFill>
          <a:ln w="12700">
            <a:solidFill>
              <a:srgbClr val="DDDDDD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pic>
        <p:nvPicPr>
          <p:cNvPr id="4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1040" y="54864"/>
            <a:ext cx="585216" cy="58521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M2M Solutions — Schema AS Regional Investiții Productive IMM</dc:title>
  <dc:subject>PptxGenJS Presentation</dc:subject>
  <dc:creator>PptxGenJS</dc:creator>
  <cp:lastModifiedBy>PptxGenJS</cp:lastModifiedBy>
  <cp:revision>1</cp:revision>
  <dcterms:created xsi:type="dcterms:W3CDTF">2026-04-25T15:21:11Z</dcterms:created>
  <dcterms:modified xsi:type="dcterms:W3CDTF">2026-04-25T15:21:11Z</dcterms:modified>
</cp:coreProperties>
</file>