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86384"/>
            <a:ext cx="146304" cy="3986784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84048" y="164592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400" kern="0" dirty="0">
                <a:solidFill>
                  <a:srgbClr val="D3A148"/>
                </a:solidFill>
              </a:rPr>
              <a:t>M2M SOLUTIONS CONSULTING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384048" y="438912"/>
            <a:ext cx="4572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C2C6"/>
                </a:solidFill>
              </a:rPr>
              <a:t>prezintă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84048" y="841248"/>
            <a:ext cx="8229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C4E4EA"/>
                </a:solidFill>
              </a:rPr>
              <a:t>Servicii de Consultanță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384048" y="1243584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PoCIDIF</a:t>
            </a:r>
            <a:endParaRPr lang="en-US" sz="7000" dirty="0"/>
          </a:p>
        </p:txBody>
      </p:sp>
      <p:sp>
        <p:nvSpPr>
          <p:cNvPr id="10" name="Text 7"/>
          <p:cNvSpPr/>
          <p:nvPr/>
        </p:nvSpPr>
        <p:spPr>
          <a:xfrm>
            <a:off x="384048" y="2139696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4E4EA"/>
                </a:solidFill>
              </a:rPr>
              <a:t>Acțiunea 2.1 — Dezvoltarea de noi servicii, aplicații</a:t>
            </a:r>
            <a:endParaRPr lang="en-US" sz="1400" dirty="0"/>
          </a:p>
          <a:p>
            <a:pPr indent="0" marL="0">
              <a:buNone/>
            </a:pPr>
            <a:r>
              <a:rPr lang="en-US" sz="1400" dirty="0">
                <a:solidFill>
                  <a:srgbClr val="C4E4EA"/>
                </a:solidFill>
              </a:rPr>
              <a:t>și produse prin inovare și adoptarea de tehnologii avansate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384048" y="2834640"/>
            <a:ext cx="4572000" cy="36576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84048" y="2962656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Prioritatea: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P2 — Digitalizare  </a:t>
            </a:r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·  Fond: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FEDR + Buget de Stat  </a:t>
            </a:r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·  Apel: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Competitiv, la termen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384048" y="3291840"/>
            <a:ext cx="8412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Alocare totală: </a:t>
            </a:r>
            <a:pPr indent="0" marL="0">
              <a:buNone/>
            </a:pPr>
            <a:r>
              <a:rPr lang="en-US" sz="1300" b="1" dirty="0">
                <a:solidFill>
                  <a:srgbClr val="D3A148"/>
                </a:solidFill>
              </a:rPr>
              <a:t>48.813.278 €  </a:t>
            </a:r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·  Grant maxim: </a:t>
            </a:r>
            <a:pPr indent="0" marL="0">
              <a:buNone/>
            </a:pPr>
            <a:r>
              <a:rPr lang="en-US" sz="1300" b="1" dirty="0">
                <a:solidFill>
                  <a:srgbClr val="D3A148"/>
                </a:solidFill>
              </a:rPr>
              <a:t>3.000.000 €  </a:t>
            </a:r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·  Deschidere apel: </a:t>
            </a:r>
            <a:pPr indent="0" marL="0">
              <a:buNone/>
            </a:pPr>
            <a:r>
              <a:rPr lang="en-US" sz="1300" b="1" dirty="0">
                <a:solidFill>
                  <a:srgbClr val="B78937"/>
                </a:solidFill>
              </a:rPr>
              <a:t>Iunie 2026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20040" y="4791456"/>
            <a:ext cx="8412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Str. Sf. Lazăr nr.56  ·  Unique Office Building  ·  Iași  ·  office@m2msolutions.ro  ·  www.m2msolutions.ro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Etapa II  —  Cererea de Finanțare și Depunerea Proiectului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56032" y="896112"/>
            <a:ext cx="2798064" cy="296265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56032" y="896112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005840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005840"/>
            <a:ext cx="2103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Scrierea Cererii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de Finanțare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02336" y="1481328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2336" y="1554480"/>
            <a:ext cx="257860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b="1" dirty="0">
                <a:solidFill>
                  <a:srgbClr val="C4E4EA"/>
                </a:solidFill>
              </a:rPr>
              <a:t>Completare MySMIS2021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Cerere de finanțare integrală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Plan de afaceri (Anexa 4)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Declarații și formulare obligatorii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3218688" y="896112"/>
            <a:ext cx="2798064" cy="296265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218688" y="896112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1005840"/>
            <a:ext cx="329184" cy="32918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785616" y="1005840"/>
            <a:ext cx="2103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Structurare Dosar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Complet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3364992" y="1481328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364992" y="1554480"/>
            <a:ext cx="257860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b="1" dirty="0">
                <a:solidFill>
                  <a:srgbClr val="C4E4EA"/>
                </a:solidFill>
              </a:rPr>
              <a:t>Acte constitutive și documente juridice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Situații financiare și bilanțuri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Declarație eligibilitate TVA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Verificare completitudine dosar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6181344" y="896112"/>
            <a:ext cx="2798064" cy="296265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6181344" y="896112"/>
            <a:ext cx="2798064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005840"/>
            <a:ext cx="329184" cy="32918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748272" y="1005840"/>
            <a:ext cx="2103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D3A148"/>
                </a:solidFill>
              </a:rPr>
              <a:t>Depunere &amp;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D3A148"/>
                </a:solidFill>
              </a:rPr>
              <a:t>Suport Evaluare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6327648" y="1481328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6327648" y="1554480"/>
            <a:ext cx="257860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b="1" dirty="0">
                <a:solidFill>
                  <a:srgbClr val="D3A148"/>
                </a:solidFill>
              </a:rPr>
              <a:t>Depunere în MySMIS2021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Răspuns la clarificări evaluatori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Contestații și reconcilieri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B8C2C6"/>
                </a:solidFill>
              </a:rPr>
              <a:t>Suport contractare finanțare</a:t>
            </a:r>
            <a:endParaRPr lang="en-US" sz="1050" dirty="0"/>
          </a:p>
        </p:txBody>
      </p:sp>
      <p:sp>
        <p:nvSpPr>
          <p:cNvPr id="22" name="Text 17"/>
          <p:cNvSpPr/>
          <p:nvPr/>
        </p:nvSpPr>
        <p:spPr>
          <a:xfrm>
            <a:off x="256032" y="3950208"/>
            <a:ext cx="86319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C4E4EA"/>
                </a:solidFill>
              </a:rPr>
              <a:t>Documente obligatorii la depunere (MySMIS2021):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256032" y="426110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4" name="Text 19"/>
          <p:cNvSpPr/>
          <p:nvPr/>
        </p:nvSpPr>
        <p:spPr>
          <a:xfrm>
            <a:off x="475488" y="426110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1. Cererea de finanțare</a:t>
            </a:r>
            <a:endParaRPr lang="en-US" sz="1000" dirty="0"/>
          </a:p>
        </p:txBody>
      </p:sp>
      <p:sp>
        <p:nvSpPr>
          <p:cNvPr id="25" name="Shape 20"/>
          <p:cNvSpPr/>
          <p:nvPr/>
        </p:nvSpPr>
        <p:spPr>
          <a:xfrm>
            <a:off x="256032" y="444398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475488" y="444398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2. Declarația unică (generată automat)</a:t>
            </a:r>
            <a:endParaRPr lang="en-US" sz="1000" dirty="0"/>
          </a:p>
        </p:txBody>
      </p:sp>
      <p:sp>
        <p:nvSpPr>
          <p:cNvPr id="27" name="Shape 22"/>
          <p:cNvSpPr/>
          <p:nvPr/>
        </p:nvSpPr>
        <p:spPr>
          <a:xfrm>
            <a:off x="256032" y="462686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475488" y="462686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3. Plan de afaceri (Anexa 4)</a:t>
            </a:r>
            <a:endParaRPr lang="en-US" sz="1000" dirty="0"/>
          </a:p>
        </p:txBody>
      </p:sp>
      <p:sp>
        <p:nvSpPr>
          <p:cNvPr id="29" name="Shape 24"/>
          <p:cNvSpPr/>
          <p:nvPr/>
        </p:nvSpPr>
        <p:spPr>
          <a:xfrm>
            <a:off x="4718304" y="426110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4937760" y="426110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4. Declarație eligibilitate TVA</a:t>
            </a:r>
            <a:endParaRPr lang="en-US" sz="1000" dirty="0"/>
          </a:p>
        </p:txBody>
      </p:sp>
      <p:sp>
        <p:nvSpPr>
          <p:cNvPr id="31" name="Shape 26"/>
          <p:cNvSpPr/>
          <p:nvPr/>
        </p:nvSpPr>
        <p:spPr>
          <a:xfrm>
            <a:off x="4718304" y="444398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4937760" y="444398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5. Acte constitutive și juridice</a:t>
            </a:r>
            <a:endParaRPr lang="en-US" sz="1000" dirty="0"/>
          </a:p>
        </p:txBody>
      </p:sp>
      <p:sp>
        <p:nvSpPr>
          <p:cNvPr id="33" name="Shape 28"/>
          <p:cNvSpPr/>
          <p:nvPr/>
        </p:nvSpPr>
        <p:spPr>
          <a:xfrm>
            <a:off x="4718304" y="4626864"/>
            <a:ext cx="164592" cy="164592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4" name="Text 29"/>
          <p:cNvSpPr/>
          <p:nvPr/>
        </p:nvSpPr>
        <p:spPr>
          <a:xfrm>
            <a:off x="4937760" y="4626864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6. Situații financiare, bilanțuri</a:t>
            </a:r>
            <a:endParaRPr lang="en-US" sz="1000" dirty="0"/>
          </a:p>
        </p:txBody>
      </p:sp>
      <p:sp>
        <p:nvSpPr>
          <p:cNvPr id="35" name="Shape 30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6" name="Shape 31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37" name="Shape 32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8" name="Text 33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39" name="Text 34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10</a:t>
            </a:r>
            <a:endParaRPr lang="en-US" sz="900" dirty="0"/>
          </a:p>
        </p:txBody>
      </p:sp>
      <p:sp>
        <p:nvSpPr>
          <p:cNvPr id="40" name="Shape 35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4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Calendarul Complet  —  De la Consultație la Contractare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74320" y="950976"/>
            <a:ext cx="1115568" cy="351129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950976"/>
            <a:ext cx="11155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47472" y="1042416"/>
            <a:ext cx="969264" cy="27432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47472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START</a:t>
            </a:r>
            <a:endParaRPr lang="en-US" sz="7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" y="1426464"/>
            <a:ext cx="384048" cy="38404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29184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Consultație inițială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&amp; prezentare servicii</a:t>
            </a:r>
            <a:endParaRPr lang="en-US" sz="8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4" y="2304288"/>
            <a:ext cx="164592" cy="164592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1499616" y="950976"/>
            <a:ext cx="1115568" cy="351129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1499616" y="950976"/>
            <a:ext cx="11155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1572768" y="1042416"/>
            <a:ext cx="969264" cy="27432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572768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L1–L2</a:t>
            </a:r>
            <a:endParaRPr lang="en-US" sz="75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88" y="1426464"/>
            <a:ext cx="384048" cy="38404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554480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Analiză eligibilitate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&amp; structurare proiect</a:t>
            </a:r>
            <a:endParaRPr lang="en-US" sz="850" dirty="0"/>
          </a:p>
        </p:txBody>
      </p:sp>
      <p:sp>
        <p:nvSpPr>
          <p:cNvPr id="17" name="Shape 12"/>
          <p:cNvSpPr/>
          <p:nvPr/>
        </p:nvSpPr>
        <p:spPr>
          <a:xfrm>
            <a:off x="1554480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1554480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4E4EA"/>
                </a:solidFill>
              </a:rPr>
              <a:t>~4–6 săpt</a:t>
            </a:r>
            <a:endParaRPr lang="en-US" sz="800" dirty="0"/>
          </a:p>
        </p:txBody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2304288"/>
            <a:ext cx="164592" cy="164592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2724912" y="950976"/>
            <a:ext cx="1115568" cy="351129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2724912" y="950976"/>
            <a:ext cx="11155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2" name="Shape 16"/>
          <p:cNvSpPr/>
          <p:nvPr/>
        </p:nvSpPr>
        <p:spPr>
          <a:xfrm>
            <a:off x="2798064" y="1042416"/>
            <a:ext cx="969264" cy="27432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2798064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L2–L3</a:t>
            </a:r>
            <a:endParaRPr lang="en-US" sz="750" dirty="0"/>
          </a:p>
        </p:txBody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384" y="1426464"/>
            <a:ext cx="384048" cy="38404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2779776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Raport Inovare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&amp; Raport TRL (draft)</a:t>
            </a:r>
            <a:endParaRPr lang="en-US" sz="850" dirty="0"/>
          </a:p>
        </p:txBody>
      </p:sp>
      <p:sp>
        <p:nvSpPr>
          <p:cNvPr id="26" name="Shape 19"/>
          <p:cNvSpPr/>
          <p:nvPr/>
        </p:nvSpPr>
        <p:spPr>
          <a:xfrm>
            <a:off x="2779776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7" name="Text 20"/>
          <p:cNvSpPr/>
          <p:nvPr/>
        </p:nvSpPr>
        <p:spPr>
          <a:xfrm>
            <a:off x="2779776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4E4EA"/>
                </a:solidFill>
              </a:rPr>
              <a:t>~4–6 săpt</a:t>
            </a:r>
            <a:endParaRPr lang="en-US" sz="800" dirty="0"/>
          </a:p>
        </p:txBody>
      </p:sp>
      <p:pic>
        <p:nvPicPr>
          <p:cNvPr id="2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056" y="2304288"/>
            <a:ext cx="164592" cy="164592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3950208" y="950976"/>
            <a:ext cx="1115568" cy="351129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0" name="Shape 22"/>
          <p:cNvSpPr/>
          <p:nvPr/>
        </p:nvSpPr>
        <p:spPr>
          <a:xfrm>
            <a:off x="3950208" y="950976"/>
            <a:ext cx="11155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1" name="Shape 23"/>
          <p:cNvSpPr/>
          <p:nvPr/>
        </p:nvSpPr>
        <p:spPr>
          <a:xfrm>
            <a:off x="4023360" y="1042416"/>
            <a:ext cx="969264" cy="27432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2" name="Text 24"/>
          <p:cNvSpPr/>
          <p:nvPr/>
        </p:nvSpPr>
        <p:spPr>
          <a:xfrm>
            <a:off x="4023360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L3–L4</a:t>
            </a:r>
            <a:endParaRPr lang="en-US" sz="750" dirty="0"/>
          </a:p>
        </p:txBody>
      </p:sp>
      <p:pic>
        <p:nvPicPr>
          <p:cNvPr id="3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680" y="1426464"/>
            <a:ext cx="384048" cy="384048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4005072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Validare experți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&amp; pachet final etapa I</a:t>
            </a:r>
            <a:endParaRPr lang="en-US" sz="850" dirty="0"/>
          </a:p>
        </p:txBody>
      </p:sp>
      <p:sp>
        <p:nvSpPr>
          <p:cNvPr id="35" name="Shape 26"/>
          <p:cNvSpPr/>
          <p:nvPr/>
        </p:nvSpPr>
        <p:spPr>
          <a:xfrm>
            <a:off x="4005072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6" name="Text 27"/>
          <p:cNvSpPr/>
          <p:nvPr/>
        </p:nvSpPr>
        <p:spPr>
          <a:xfrm>
            <a:off x="4005072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4E4EA"/>
                </a:solidFill>
              </a:rPr>
              <a:t>~2–3 săpt</a:t>
            </a:r>
            <a:endParaRPr lang="en-US" sz="800" dirty="0"/>
          </a:p>
        </p:txBody>
      </p:sp>
      <p:pic>
        <p:nvPicPr>
          <p:cNvPr id="37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352" y="2304288"/>
            <a:ext cx="164592" cy="164592"/>
          </a:xfrm>
          <a:prstGeom prst="rect">
            <a:avLst/>
          </a:prstGeom>
        </p:spPr>
      </p:pic>
      <p:sp>
        <p:nvSpPr>
          <p:cNvPr id="38" name="Shape 28"/>
          <p:cNvSpPr/>
          <p:nvPr/>
        </p:nvSpPr>
        <p:spPr>
          <a:xfrm>
            <a:off x="5175504" y="950976"/>
            <a:ext cx="1115568" cy="351129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9" name="Shape 29"/>
          <p:cNvSpPr/>
          <p:nvPr/>
        </p:nvSpPr>
        <p:spPr>
          <a:xfrm>
            <a:off x="5175504" y="950976"/>
            <a:ext cx="11155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0" name="Shape 30"/>
          <p:cNvSpPr/>
          <p:nvPr/>
        </p:nvSpPr>
        <p:spPr>
          <a:xfrm>
            <a:off x="5248656" y="1042416"/>
            <a:ext cx="969264" cy="27432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1" name="Text 31"/>
          <p:cNvSpPr/>
          <p:nvPr/>
        </p:nvSpPr>
        <p:spPr>
          <a:xfrm>
            <a:off x="5248656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L4–L6</a:t>
            </a:r>
            <a:endParaRPr lang="en-US" sz="750" dirty="0"/>
          </a:p>
        </p:txBody>
      </p:sp>
      <p:pic>
        <p:nvPicPr>
          <p:cNvPr id="4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976" y="1426464"/>
            <a:ext cx="384048" cy="384048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5230368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Scriere cerere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&amp; pregătire dosar</a:t>
            </a:r>
            <a:endParaRPr lang="en-US" sz="850" dirty="0"/>
          </a:p>
        </p:txBody>
      </p:sp>
      <p:sp>
        <p:nvSpPr>
          <p:cNvPr id="44" name="Shape 33"/>
          <p:cNvSpPr/>
          <p:nvPr/>
        </p:nvSpPr>
        <p:spPr>
          <a:xfrm>
            <a:off x="5230368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5" name="Text 34"/>
          <p:cNvSpPr/>
          <p:nvPr/>
        </p:nvSpPr>
        <p:spPr>
          <a:xfrm>
            <a:off x="5230368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C4E4EA"/>
                </a:solidFill>
              </a:rPr>
              <a:t>~6–8 săpt</a:t>
            </a:r>
            <a:endParaRPr lang="en-US" sz="800" dirty="0"/>
          </a:p>
        </p:txBody>
      </p:sp>
      <p:pic>
        <p:nvPicPr>
          <p:cNvPr id="4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7648" y="2304288"/>
            <a:ext cx="164592" cy="164592"/>
          </a:xfrm>
          <a:prstGeom prst="rect">
            <a:avLst/>
          </a:prstGeom>
        </p:spPr>
      </p:pic>
      <p:sp>
        <p:nvSpPr>
          <p:cNvPr id="47" name="Shape 35"/>
          <p:cNvSpPr/>
          <p:nvPr/>
        </p:nvSpPr>
        <p:spPr>
          <a:xfrm>
            <a:off x="6400800" y="950976"/>
            <a:ext cx="1115568" cy="351129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48" name="Shape 36"/>
          <p:cNvSpPr/>
          <p:nvPr/>
        </p:nvSpPr>
        <p:spPr>
          <a:xfrm>
            <a:off x="6400800" y="950976"/>
            <a:ext cx="1115568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9" name="Shape 37"/>
          <p:cNvSpPr/>
          <p:nvPr/>
        </p:nvSpPr>
        <p:spPr>
          <a:xfrm>
            <a:off x="6473952" y="1042416"/>
            <a:ext cx="969264" cy="27432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0" name="Text 38"/>
          <p:cNvSpPr/>
          <p:nvPr/>
        </p:nvSpPr>
        <p:spPr>
          <a:xfrm>
            <a:off x="6473952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IUNIE 2026</a:t>
            </a:r>
            <a:endParaRPr lang="en-US" sz="750" dirty="0"/>
          </a:p>
        </p:txBody>
      </p:sp>
      <p:pic>
        <p:nvPicPr>
          <p:cNvPr id="5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8272" y="1426464"/>
            <a:ext cx="384048" cy="384048"/>
          </a:xfrm>
          <a:prstGeom prst="rect">
            <a:avLst/>
          </a:prstGeom>
        </p:spPr>
      </p:pic>
      <p:sp>
        <p:nvSpPr>
          <p:cNvPr id="52" name="Text 39"/>
          <p:cNvSpPr/>
          <p:nvPr/>
        </p:nvSpPr>
        <p:spPr>
          <a:xfrm>
            <a:off x="6455664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Deschidere apel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Depunere MySMIS2021</a:t>
            </a:r>
            <a:endParaRPr lang="en-US" sz="850" dirty="0"/>
          </a:p>
        </p:txBody>
      </p:sp>
      <p:sp>
        <p:nvSpPr>
          <p:cNvPr id="53" name="Shape 40"/>
          <p:cNvSpPr/>
          <p:nvPr/>
        </p:nvSpPr>
        <p:spPr>
          <a:xfrm>
            <a:off x="6455664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4" name="Text 41"/>
          <p:cNvSpPr/>
          <p:nvPr/>
        </p:nvSpPr>
        <p:spPr>
          <a:xfrm>
            <a:off x="6455664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B78937"/>
                </a:solidFill>
              </a:rPr>
              <a:t>Termen fix</a:t>
            </a:r>
            <a:endParaRPr lang="en-US" sz="800" dirty="0"/>
          </a:p>
        </p:txBody>
      </p:sp>
      <p:pic>
        <p:nvPicPr>
          <p:cNvPr id="55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2944" y="2304288"/>
            <a:ext cx="164592" cy="164592"/>
          </a:xfrm>
          <a:prstGeom prst="rect">
            <a:avLst/>
          </a:prstGeom>
        </p:spPr>
      </p:pic>
      <p:sp>
        <p:nvSpPr>
          <p:cNvPr id="56" name="Shape 42"/>
          <p:cNvSpPr/>
          <p:nvPr/>
        </p:nvSpPr>
        <p:spPr>
          <a:xfrm>
            <a:off x="7626096" y="950976"/>
            <a:ext cx="1115568" cy="351129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7" name="Shape 43"/>
          <p:cNvSpPr/>
          <p:nvPr/>
        </p:nvSpPr>
        <p:spPr>
          <a:xfrm>
            <a:off x="7626096" y="950976"/>
            <a:ext cx="1115568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58" name="Shape 44"/>
          <p:cNvSpPr/>
          <p:nvPr/>
        </p:nvSpPr>
        <p:spPr>
          <a:xfrm>
            <a:off x="7699248" y="1042416"/>
            <a:ext cx="969264" cy="274320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59" name="Text 45"/>
          <p:cNvSpPr/>
          <p:nvPr/>
        </p:nvSpPr>
        <p:spPr>
          <a:xfrm>
            <a:off x="7699248" y="1042416"/>
            <a:ext cx="9692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1E262B"/>
                </a:solidFill>
              </a:rPr>
              <a:t>FINANȚARE</a:t>
            </a:r>
            <a:endParaRPr lang="en-US" sz="750" dirty="0"/>
          </a:p>
        </p:txBody>
      </p:sp>
      <p:pic>
        <p:nvPicPr>
          <p:cNvPr id="6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3568" y="1426464"/>
            <a:ext cx="384048" cy="384048"/>
          </a:xfrm>
          <a:prstGeom prst="rect">
            <a:avLst/>
          </a:prstGeom>
        </p:spPr>
      </p:pic>
      <p:sp>
        <p:nvSpPr>
          <p:cNvPr id="61" name="Text 46"/>
          <p:cNvSpPr/>
          <p:nvPr/>
        </p:nvSpPr>
        <p:spPr>
          <a:xfrm>
            <a:off x="7680960" y="190195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Contractare proiect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FFFFFF"/>
                </a:solidFill>
              </a:rPr>
              <a:t>Start implementare</a:t>
            </a:r>
            <a:endParaRPr lang="en-US" sz="850" dirty="0"/>
          </a:p>
        </p:txBody>
      </p:sp>
      <p:sp>
        <p:nvSpPr>
          <p:cNvPr id="62" name="Shape 47"/>
          <p:cNvSpPr/>
          <p:nvPr/>
        </p:nvSpPr>
        <p:spPr>
          <a:xfrm>
            <a:off x="7680960" y="2578608"/>
            <a:ext cx="1005840" cy="310896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63" name="Text 48"/>
          <p:cNvSpPr/>
          <p:nvPr/>
        </p:nvSpPr>
        <p:spPr>
          <a:xfrm>
            <a:off x="7680960" y="2578608"/>
            <a:ext cx="1005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D3A148"/>
                </a:solidFill>
              </a:rPr>
              <a:t>~6 luni eval</a:t>
            </a:r>
            <a:endParaRPr lang="en-US" sz="800" dirty="0"/>
          </a:p>
        </p:txBody>
      </p:sp>
      <p:sp>
        <p:nvSpPr>
          <p:cNvPr id="64" name="Text 49"/>
          <p:cNvSpPr/>
          <p:nvPr/>
        </p:nvSpPr>
        <p:spPr>
          <a:xfrm>
            <a:off x="365760" y="4498848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C4E4EA"/>
                </a:solidFill>
              </a:rPr>
              <a:t>Etapa I (M2M Solutions)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· Etapa II (3F Consulting, contract distinct)  ·  Termene orientative, adaptabile specific proiect</a:t>
            </a:r>
            <a:endParaRPr lang="en-US" sz="850" dirty="0"/>
          </a:p>
        </p:txBody>
      </p:sp>
      <p:sp>
        <p:nvSpPr>
          <p:cNvPr id="65" name="Shape 50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66" name="Shape 51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67" name="Shape 52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68" name="Text 53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69" name="Text 54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11</a:t>
            </a:r>
            <a:endParaRPr lang="en-US" sz="900" dirty="0"/>
          </a:p>
        </p:txBody>
      </p:sp>
      <p:sp>
        <p:nvSpPr>
          <p:cNvPr id="70" name="Shape 55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71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Pachetul Integrat de Livrabile — Etapa I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56032" y="896112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56032" y="896112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47472" y="969264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47472" y="96926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1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49808" y="969264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Notă de eligibilitate juridico-economică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749808" y="1298448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Confirmă că solicitantul îndeplinește condițiile PoCIDIF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4718304" y="896112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18304" y="896112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809744" y="969264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09744" y="96926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2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212080" y="969264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Notă de conformitate CAEN și activitate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212080" y="1298448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Confirmă CAEN eligibil autorizat și activ la locație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256032" y="1847088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256032" y="1847088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47472" y="1920240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47472" y="192024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3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749808" y="1920240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Structură proiect eligibil PoCIDIF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749808" y="2249424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WP-uri, buget structurat (≥50% CDI), indicatori de rezultat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4718304" y="1847088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CC2200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718304" y="1847088"/>
            <a:ext cx="41148" cy="804672"/>
          </a:xfrm>
          <a:prstGeom prst="rect">
            <a:avLst/>
          </a:prstGeom>
          <a:solidFill>
            <a:srgbClr val="CC2200"/>
          </a:solidFill>
          <a:ln w="12700">
            <a:solidFill>
              <a:srgbClr val="CC220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809744" y="1920240"/>
            <a:ext cx="310896" cy="310896"/>
          </a:xfrm>
          <a:prstGeom prst="rect">
            <a:avLst/>
          </a:prstGeom>
          <a:solidFill>
            <a:srgbClr val="CC2200"/>
          </a:solidFill>
          <a:ln w="12700">
            <a:solidFill>
              <a:srgbClr val="CC22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809744" y="192024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4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212080" y="1920240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FF5533"/>
                </a:solidFill>
              </a:rPr>
              <a:t>Raport de Inovare (Draft)  ⚠ ELIMINATORIU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5212080" y="2249424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Document obligatoriu fără de care proiectul nu poate fi evaluat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256032" y="2798064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256032" y="2798064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347472" y="2871216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47472" y="28712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5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749808" y="2871216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Raport TRL (Draft)  TRL inițial → TRL 7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749808" y="3200400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Traiectoria tehnologică și jaloanele măsurabile ale proiectului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4718304" y="2798064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4718304" y="2798064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809744" y="2871216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809744" y="2871216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6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5212080" y="2871216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Confirmări / Opinii Experți Independenți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5212080" y="3200400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Validare externă obligatorie a Raportului de Inovare și TRL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256032" y="3749040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256032" y="3749040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47472" y="3822192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47472" y="38221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7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749808" y="3822192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Structură Echipă și Activități Eligibile</a:t>
            </a:r>
            <a:endParaRPr lang="en-US" sz="950" dirty="0"/>
          </a:p>
        </p:txBody>
      </p:sp>
      <p:sp>
        <p:nvSpPr>
          <p:cNvPr id="45" name="Text 43"/>
          <p:cNvSpPr/>
          <p:nvPr/>
        </p:nvSpPr>
        <p:spPr>
          <a:xfrm>
            <a:off x="749808" y="4151376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Confirmă cerința minimă de experți tehnici calificați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4718304" y="3749040"/>
            <a:ext cx="4297680" cy="80467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01600" dist="38100" dir="8700000">
              <a:srgbClr val="000000">
                <a:alpha val="25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4718304" y="3749040"/>
            <a:ext cx="41148" cy="8046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809744" y="3822192"/>
            <a:ext cx="310896" cy="310896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809744" y="382219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E262B"/>
                </a:solidFill>
              </a:rPr>
              <a:t>8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5212080" y="3822192"/>
            <a:ext cx="37124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Contract Licență Software (dacă aplicabil)</a:t>
            </a:r>
            <a:endParaRPr lang="en-US" sz="950" dirty="0"/>
          </a:p>
        </p:txBody>
      </p:sp>
      <p:sp>
        <p:nvSpPr>
          <p:cNvPr id="51" name="Text 49"/>
          <p:cNvSpPr/>
          <p:nvPr/>
        </p:nvSpPr>
        <p:spPr>
          <a:xfrm>
            <a:off x="5212080" y="4151376"/>
            <a:ext cx="37124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Dovedește baza tehnologică TRL demonstrată — element de inovare</a:t>
            </a:r>
            <a:endParaRPr lang="en-US" sz="850" dirty="0"/>
          </a:p>
        </p:txBody>
      </p:sp>
      <p:sp>
        <p:nvSpPr>
          <p:cNvPr id="52" name="Shape 50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56" name="Text 54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12</a:t>
            </a:r>
            <a:endParaRPr lang="en-US" sz="900" dirty="0"/>
          </a:p>
        </p:txBody>
      </p:sp>
      <p:sp>
        <p:nvSpPr>
          <p:cNvPr id="57" name="Shape 55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5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De ce M2M Solutions?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84048" y="621792"/>
            <a:ext cx="8138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Ce diferențiază consultanța noastră în accesarea PoCIDIF Acțiunea 2.1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84048" y="841248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969264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969264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115568"/>
            <a:ext cx="329184" cy="3291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1115568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Pachet integrat end-to-end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02336" y="1517904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02336" y="1609344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De la eligibilitate la depunere — un singur partener pentru toate etapele premergătoare.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218688" y="969264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218688" y="969264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1115568"/>
            <a:ext cx="329184" cy="32918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785616" y="1115568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Expertiză CDI &amp; TRL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3364992" y="1517904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3364992" y="1609344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Structurăm proiecte care respectă exigențele CDI și demonstrăm traiectoria TRL cu jaloane măsurabile.</a:t>
            </a:r>
            <a:endParaRPr lang="en-US" sz="950" dirty="0"/>
          </a:p>
        </p:txBody>
      </p:sp>
      <p:sp>
        <p:nvSpPr>
          <p:cNvPr id="17" name="Shape 13"/>
          <p:cNvSpPr/>
          <p:nvPr/>
        </p:nvSpPr>
        <p:spPr>
          <a:xfrm>
            <a:off x="6181344" y="969264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181344" y="969264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115568"/>
            <a:ext cx="329184" cy="329184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748272" y="1115568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</a:rPr>
              <a:t>Validare experți independenți</a:t>
            </a:r>
            <a:endParaRPr lang="en-US" sz="1150" dirty="0"/>
          </a:p>
        </p:txBody>
      </p:sp>
      <p:sp>
        <p:nvSpPr>
          <p:cNvPr id="21" name="Shape 16"/>
          <p:cNvSpPr/>
          <p:nvPr/>
        </p:nvSpPr>
        <p:spPr>
          <a:xfrm>
            <a:off x="6327648" y="1517904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6327648" y="1609344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Rețea de experți calificați care validează Raportul de Inovare și TRL — condiție eliminatorie acoperită.</a:t>
            </a:r>
            <a:endParaRPr lang="en-US" sz="950" dirty="0"/>
          </a:p>
        </p:txBody>
      </p:sp>
      <p:sp>
        <p:nvSpPr>
          <p:cNvPr id="23" name="Shape 18"/>
          <p:cNvSpPr/>
          <p:nvPr/>
        </p:nvSpPr>
        <p:spPr>
          <a:xfrm>
            <a:off x="256032" y="2724912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256032" y="2724912"/>
            <a:ext cx="2798064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" y="2871216"/>
            <a:ext cx="329184" cy="329184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22960" y="2871216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D3A148"/>
                </a:solidFill>
              </a:rPr>
              <a:t>Analiză eligibilitate completă</a:t>
            </a:r>
            <a:endParaRPr lang="en-US" sz="1150" dirty="0"/>
          </a:p>
        </p:txBody>
      </p:sp>
      <p:sp>
        <p:nvSpPr>
          <p:cNvPr id="27" name="Shape 21"/>
          <p:cNvSpPr/>
          <p:nvPr/>
        </p:nvSpPr>
        <p:spPr>
          <a:xfrm>
            <a:off x="402336" y="3273552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402336" y="3364992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Identificăm riscurile înainte de a investi resurse — CAEN, vechime, structură, activitate reală.</a:t>
            </a:r>
            <a:endParaRPr lang="en-US" sz="950" dirty="0"/>
          </a:p>
        </p:txBody>
      </p:sp>
      <p:sp>
        <p:nvSpPr>
          <p:cNvPr id="29" name="Shape 23"/>
          <p:cNvSpPr/>
          <p:nvPr/>
        </p:nvSpPr>
        <p:spPr>
          <a:xfrm>
            <a:off x="3218688" y="2724912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218688" y="2724912"/>
            <a:ext cx="2798064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3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992" y="2871216"/>
            <a:ext cx="329184" cy="329184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3785616" y="2871216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D3A148"/>
                </a:solidFill>
              </a:rPr>
              <a:t>Orientare spre scor maxim</a:t>
            </a:r>
            <a:endParaRPr lang="en-US" sz="1150" dirty="0"/>
          </a:p>
        </p:txBody>
      </p:sp>
      <p:sp>
        <p:nvSpPr>
          <p:cNvPr id="33" name="Shape 26"/>
          <p:cNvSpPr/>
          <p:nvPr/>
        </p:nvSpPr>
        <p:spPr>
          <a:xfrm>
            <a:off x="3364992" y="3273552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4" name="Text 27"/>
          <p:cNvSpPr/>
          <p:nvPr/>
        </p:nvSpPr>
        <p:spPr>
          <a:xfrm>
            <a:off x="3364992" y="3364992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Structurăm proiectul și rapoartele pentru un punctaj care țintește pragul de excelență (92+ pct.).</a:t>
            </a:r>
            <a:endParaRPr lang="en-US" sz="950" dirty="0"/>
          </a:p>
        </p:txBody>
      </p:sp>
      <p:sp>
        <p:nvSpPr>
          <p:cNvPr id="35" name="Shape 28"/>
          <p:cNvSpPr/>
          <p:nvPr/>
        </p:nvSpPr>
        <p:spPr>
          <a:xfrm>
            <a:off x="6181344" y="2724912"/>
            <a:ext cx="2798064" cy="15727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6" name="Shape 29"/>
          <p:cNvSpPr/>
          <p:nvPr/>
        </p:nvSpPr>
        <p:spPr>
          <a:xfrm>
            <a:off x="6181344" y="2724912"/>
            <a:ext cx="2798064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3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648" y="2871216"/>
            <a:ext cx="329184" cy="329184"/>
          </a:xfrm>
          <a:prstGeom prst="rect">
            <a:avLst/>
          </a:prstGeom>
        </p:spPr>
      </p:pic>
      <p:sp>
        <p:nvSpPr>
          <p:cNvPr id="38" name="Text 30"/>
          <p:cNvSpPr/>
          <p:nvPr/>
        </p:nvSpPr>
        <p:spPr>
          <a:xfrm>
            <a:off x="6748272" y="2871216"/>
            <a:ext cx="2103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D3A148"/>
                </a:solidFill>
              </a:rPr>
              <a:t>Continuitate cu Etapa II</a:t>
            </a:r>
            <a:endParaRPr lang="en-US" sz="1150" dirty="0"/>
          </a:p>
        </p:txBody>
      </p:sp>
      <p:sp>
        <p:nvSpPr>
          <p:cNvPr id="39" name="Shape 31"/>
          <p:cNvSpPr/>
          <p:nvPr/>
        </p:nvSpPr>
        <p:spPr>
          <a:xfrm>
            <a:off x="6327648" y="3273552"/>
            <a:ext cx="25237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0" name="Text 32"/>
          <p:cNvSpPr/>
          <p:nvPr/>
        </p:nvSpPr>
        <p:spPr>
          <a:xfrm>
            <a:off x="6327648" y="3364992"/>
            <a:ext cx="252374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Colaborare cu 3F Consulting pentru scrierea cererii, depunere și management complet al proiectului.</a:t>
            </a:r>
            <a:endParaRPr lang="en-US" sz="950" dirty="0"/>
          </a:p>
        </p:txBody>
      </p:sp>
      <p:sp>
        <p:nvSpPr>
          <p:cNvPr id="41" name="Shape 33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2" name="Shape 34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43" name="Shape 35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4" name="Text 36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45" name="Text 37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13</a:t>
            </a:r>
            <a:endParaRPr lang="en-US" sz="900" dirty="0"/>
          </a:p>
        </p:txBody>
      </p:sp>
      <p:sp>
        <p:nvSpPr>
          <p:cNvPr id="46" name="Shape 38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4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86384"/>
            <a:ext cx="146304" cy="3986784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84048" y="164592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400" kern="0" dirty="0">
                <a:solidFill>
                  <a:srgbClr val="D3A148"/>
                </a:solidFill>
              </a:rPr>
              <a:t>M2M SOLUTIONS CONSULTING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384048" y="438912"/>
            <a:ext cx="6858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B8C2C6"/>
                </a:solidFill>
              </a:rPr>
              <a:t>Partenerul tău pentru fonduri europene și inovare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84048" y="914400"/>
            <a:ext cx="82296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</a:rPr>
              <a:t>Obțineți finanțarea
</a:t>
            </a:r>
            <a:pPr indent="0" marL="0">
              <a:buNone/>
            </a:pPr>
            <a:r>
              <a:rPr lang="en-US" sz="2800" dirty="0">
                <a:solidFill>
                  <a:srgbClr val="C4E4EA"/>
                </a:solidFill>
              </a:rPr>
              <a:t>pe care proiectul vostru o merită.</a:t>
            </a:r>
            <a:endParaRPr lang="en-US" sz="4400" dirty="0"/>
          </a:p>
        </p:txBody>
      </p:sp>
      <p:sp>
        <p:nvSpPr>
          <p:cNvPr id="9" name="Text 6"/>
          <p:cNvSpPr/>
          <p:nvPr/>
        </p:nvSpPr>
        <p:spPr>
          <a:xfrm>
            <a:off x="384048" y="2871216"/>
            <a:ext cx="7772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B8C2C6"/>
                </a:solidFill>
              </a:rPr>
              <a:t>M2M Solutions vă însoțește în fiecare etapă PoCIDIF 2.1 — de la prima verificare de eligibilitate,</a:t>
            </a:r>
            <a:endParaRPr lang="en-US" sz="1150" dirty="0"/>
          </a:p>
          <a:p>
            <a:pPr indent="0" marL="0">
              <a:buNone/>
            </a:pPr>
            <a:r>
              <a:rPr lang="en-US" sz="1150" dirty="0">
                <a:solidFill>
                  <a:srgbClr val="B8C2C6"/>
                </a:solidFill>
              </a:rPr>
              <a:t>prin documentația tehnică și cererea de finanțare, până la contractarea proiectului.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384048" y="3511296"/>
            <a:ext cx="41148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84048" y="3675888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B8C2C6"/>
                </a:solidFill>
              </a:rPr>
              <a:t>Str. Sf. Lazăr nr.56  ·  Unique Office Building  ·  Iași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384048" y="3913632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4E4EA"/>
                </a:solidFill>
              </a:rPr>
              <a:t>+40 744 691 659  ·  office@m2msolutions.ro  ·  www.m2msolutions.ro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20040" y="4791456"/>
            <a:ext cx="8412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PoCIDIF 2021–2027  ·  Prioritatea P2  ·  Acțiunea 2.1  ·  FEDR + Buget de Stat  ·  Deschidere apel: Iunie 2026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Apelul PoCIDIF 2.1 — Ce finanțează și cine poate aplica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74320" y="896112"/>
            <a:ext cx="2798064" cy="11155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896112"/>
            <a:ext cx="2798064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02336" y="1005840"/>
            <a:ext cx="2578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D3A148"/>
                </a:solidFill>
              </a:rPr>
              <a:t>48,8 M €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402336" y="1517904"/>
            <a:ext cx="25786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Alocare totală apel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FEDR + Buget de Stat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236976" y="896112"/>
            <a:ext cx="2798064" cy="11155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236976" y="896112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364992" y="1005840"/>
            <a:ext cx="2578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C4E4EA"/>
                </a:solidFill>
              </a:rPr>
              <a:t>3.000.000 €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3364992" y="1517904"/>
            <a:ext cx="25786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Grant maxim per proiect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(produs inovativ)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199632" y="896112"/>
            <a:ext cx="2798064" cy="11155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199632" y="896112"/>
            <a:ext cx="2798064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27648" y="1005840"/>
            <a:ext cx="25786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C4E4EA"/>
                </a:solidFill>
              </a:rPr>
              <a:t>90%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6327648" y="1517904"/>
            <a:ext cx="257860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Cofinanțare maximă</a:t>
            </a:r>
            <a:endParaRPr lang="en-US" sz="90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(LDR · nou-înființate)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274320" y="2176272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C4E4EA"/>
                </a:solidFill>
              </a:rPr>
              <a:t>Cine poate aplica: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274320" y="2487168"/>
            <a:ext cx="4206240" cy="21945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74320" y="2487168"/>
            <a:ext cx="4206240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8912" y="2615184"/>
            <a:ext cx="3913632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b="1" dirty="0">
                <a:solidFill>
                  <a:srgbClr val="C4E4EA"/>
                </a:solidFill>
              </a:rPr>
              <a:t>Microîntreprinderi din domeniul TIC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B8C2C6"/>
                </a:solidFill>
              </a:rPr>
              <a:t>Întreprinderi mici și mijlocii TIC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B8C2C6"/>
                </a:solidFill>
              </a:rPr>
              <a:t>Întreprinderi nou-înființate inovatoare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B8C2C6"/>
                </a:solidFill>
              </a:rPr>
              <a:t>Consorții / parteneriate de IMM-uri TIC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663440" y="2176272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C4E4EA"/>
                </a:solidFill>
              </a:rPr>
              <a:t>Condiții cheie: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4663440" y="2487168"/>
            <a:ext cx="4206240" cy="3657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663440" y="2487168"/>
            <a:ext cx="41148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73168" y="2542032"/>
            <a:ext cx="40050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Activitate în România, domeniu TIC (CAEN eligibil)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663440" y="2926080"/>
            <a:ext cx="4206240" cy="3657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663440" y="2926080"/>
            <a:ext cx="41148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773168" y="2980944"/>
            <a:ext cx="40050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Statut IMM conform Legii 346/2004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4663440" y="3364992"/>
            <a:ext cx="4206240" cy="3657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4663440" y="3364992"/>
            <a:ext cx="41148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773168" y="3419856"/>
            <a:ext cx="40050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Proiect în subdomeniile SNCISI 2021-2027 (AI, IoT, XR…)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663440" y="3803904"/>
            <a:ext cx="4206240" cy="3657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4663440" y="3803904"/>
            <a:ext cx="41148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73168" y="3858768"/>
            <a:ext cx="40050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Declarația unică — conformitate MySMIS2021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4663440" y="4242816"/>
            <a:ext cx="4206240" cy="36576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4663440" y="4242816"/>
            <a:ext cx="41148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773168" y="4297680"/>
            <a:ext cx="40050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Capacitate financiară și operațională demonstrată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2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4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Parametrii Apelului  ·  Activități, Buget și Durată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74320" y="914400"/>
            <a:ext cx="4187952" cy="301752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914400"/>
            <a:ext cx="41879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24" y="1042416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042416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4E4EA"/>
                </a:solidFill>
              </a:rPr>
              <a:t>Activități Eligibile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20624" y="1408176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20624" y="1499616"/>
            <a:ext cx="41148" cy="420624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352" y="1517904"/>
            <a:ext cx="3822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D3A148"/>
                </a:solidFill>
              </a:rPr>
              <a:t>Activitatea de bază (min. 80% din AFN)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30352" y="1719072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CDI de noi produse, aplicații și servicii TIC cu tehnologii avansate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420624" y="2029968"/>
            <a:ext cx="41148" cy="420624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30352" y="2048256"/>
            <a:ext cx="3822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Activități premergătoare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530352" y="2249424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Documentație depunere, audit tehnic, raport expert extern inovare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420624" y="2560320"/>
            <a:ext cx="41148" cy="420624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30352" y="2578608"/>
            <a:ext cx="3822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Informare și publicitate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530352" y="2779776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Activitățile de comunicare privind proiectul finanțat din fonduri UE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420624" y="3090672"/>
            <a:ext cx="41148" cy="420624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30352" y="3108960"/>
            <a:ext cx="3822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Management de proiect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530352" y="3310128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Coordonarea și managementul activităților pe durata implementării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20624" y="3639312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B8C2C6"/>
                </a:solidFill>
              </a:rPr>
              <a:t>Subdomenii SNCISI: Microelectronică · IoT · XR · AI · Rețele viitorului · Trasabilitate · Roboți cognitivi</a:t>
            </a:r>
            <a:endParaRPr lang="en-US" sz="800" dirty="0"/>
          </a:p>
        </p:txBody>
      </p:sp>
      <p:sp>
        <p:nvSpPr>
          <p:cNvPr id="22" name="Shape 19"/>
          <p:cNvSpPr/>
          <p:nvPr/>
        </p:nvSpPr>
        <p:spPr>
          <a:xfrm>
            <a:off x="4681728" y="914400"/>
            <a:ext cx="4187952" cy="182880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4681728" y="914400"/>
            <a:ext cx="41879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2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2" y="1042416"/>
            <a:ext cx="310896" cy="310896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5230368" y="1042416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4E4EA"/>
                </a:solidFill>
              </a:rPr>
              <a:t>Intensitate Ajutor de Stat</a:t>
            </a:r>
            <a:endParaRPr lang="en-US" sz="1300" dirty="0"/>
          </a:p>
        </p:txBody>
      </p:sp>
      <p:sp>
        <p:nvSpPr>
          <p:cNvPr id="26" name="Shape 22"/>
          <p:cNvSpPr/>
          <p:nvPr/>
        </p:nvSpPr>
        <p:spPr>
          <a:xfrm>
            <a:off x="4828032" y="1408176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4828032" y="1463040"/>
            <a:ext cx="2029968" cy="274320"/>
          </a:xfrm>
          <a:prstGeom prst="rect">
            <a:avLst/>
          </a:prstGeom>
          <a:solidFill>
            <a:srgbClr val="303943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4882896" y="1463040"/>
            <a:ext cx="1920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Tip</a:t>
            </a:r>
            <a:endParaRPr lang="en-US" sz="900" dirty="0"/>
          </a:p>
        </p:txBody>
      </p:sp>
      <p:sp>
        <p:nvSpPr>
          <p:cNvPr id="29" name="Shape 25"/>
          <p:cNvSpPr/>
          <p:nvPr/>
        </p:nvSpPr>
        <p:spPr>
          <a:xfrm>
            <a:off x="6912864" y="1463040"/>
            <a:ext cx="914400" cy="274320"/>
          </a:xfrm>
          <a:prstGeom prst="rect">
            <a:avLst/>
          </a:prstGeom>
          <a:solidFill>
            <a:srgbClr val="303943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6967728" y="1463040"/>
            <a:ext cx="8046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LDR</a:t>
            </a:r>
            <a:endParaRPr lang="en-US" sz="900" dirty="0"/>
          </a:p>
        </p:txBody>
      </p:sp>
      <p:sp>
        <p:nvSpPr>
          <p:cNvPr id="31" name="Shape 27"/>
          <p:cNvSpPr/>
          <p:nvPr/>
        </p:nvSpPr>
        <p:spPr>
          <a:xfrm>
            <a:off x="7863840" y="1463040"/>
            <a:ext cx="914400" cy="274320"/>
          </a:xfrm>
          <a:prstGeom prst="rect">
            <a:avLst/>
          </a:prstGeom>
          <a:solidFill>
            <a:srgbClr val="303943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7918704" y="1463040"/>
            <a:ext cx="8046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MDR</a:t>
            </a:r>
            <a:endParaRPr lang="en-US" sz="900" dirty="0"/>
          </a:p>
        </p:txBody>
      </p:sp>
      <p:sp>
        <p:nvSpPr>
          <p:cNvPr id="33" name="Shape 29"/>
          <p:cNvSpPr/>
          <p:nvPr/>
        </p:nvSpPr>
        <p:spPr>
          <a:xfrm>
            <a:off x="4828032" y="1773936"/>
            <a:ext cx="2029968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4901184" y="1773936"/>
            <a:ext cx="18836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Întreprinderi mici</a:t>
            </a:r>
            <a:endParaRPr lang="en-US" sz="1000" dirty="0"/>
          </a:p>
        </p:txBody>
      </p:sp>
      <p:sp>
        <p:nvSpPr>
          <p:cNvPr id="35" name="Shape 31"/>
          <p:cNvSpPr/>
          <p:nvPr/>
        </p:nvSpPr>
        <p:spPr>
          <a:xfrm>
            <a:off x="6912864" y="1773936"/>
            <a:ext cx="914400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6" name="Text 32"/>
          <p:cNvSpPr/>
          <p:nvPr/>
        </p:nvSpPr>
        <p:spPr>
          <a:xfrm>
            <a:off x="6986016" y="1773936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70%</a:t>
            </a:r>
            <a:endParaRPr lang="en-US" sz="1400" dirty="0"/>
          </a:p>
        </p:txBody>
      </p:sp>
      <p:sp>
        <p:nvSpPr>
          <p:cNvPr id="37" name="Shape 33"/>
          <p:cNvSpPr/>
          <p:nvPr/>
        </p:nvSpPr>
        <p:spPr>
          <a:xfrm>
            <a:off x="7863840" y="1773936"/>
            <a:ext cx="914400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7936992" y="1773936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45%</a:t>
            </a:r>
            <a:endParaRPr lang="en-US" sz="1400" dirty="0"/>
          </a:p>
        </p:txBody>
      </p:sp>
      <p:sp>
        <p:nvSpPr>
          <p:cNvPr id="39" name="Shape 35"/>
          <p:cNvSpPr/>
          <p:nvPr/>
        </p:nvSpPr>
        <p:spPr>
          <a:xfrm>
            <a:off x="4828032" y="2066544"/>
            <a:ext cx="2029968" cy="256032"/>
          </a:xfrm>
          <a:prstGeom prst="rect">
            <a:avLst/>
          </a:prstGeom>
          <a:solidFill>
            <a:srgbClr val="19202A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0" name="Text 36"/>
          <p:cNvSpPr/>
          <p:nvPr/>
        </p:nvSpPr>
        <p:spPr>
          <a:xfrm>
            <a:off x="4901184" y="2066544"/>
            <a:ext cx="18836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Întreprinderi mijlocii</a:t>
            </a:r>
            <a:endParaRPr lang="en-US" sz="1000" dirty="0"/>
          </a:p>
        </p:txBody>
      </p:sp>
      <p:sp>
        <p:nvSpPr>
          <p:cNvPr id="41" name="Shape 37"/>
          <p:cNvSpPr/>
          <p:nvPr/>
        </p:nvSpPr>
        <p:spPr>
          <a:xfrm>
            <a:off x="6912864" y="2066544"/>
            <a:ext cx="914400" cy="256032"/>
          </a:xfrm>
          <a:prstGeom prst="rect">
            <a:avLst/>
          </a:prstGeom>
          <a:solidFill>
            <a:srgbClr val="19202A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2" name="Text 38"/>
          <p:cNvSpPr/>
          <p:nvPr/>
        </p:nvSpPr>
        <p:spPr>
          <a:xfrm>
            <a:off x="6986016" y="2066544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60%</a:t>
            </a:r>
            <a:endParaRPr lang="en-US" sz="1400" dirty="0"/>
          </a:p>
        </p:txBody>
      </p:sp>
      <p:sp>
        <p:nvSpPr>
          <p:cNvPr id="43" name="Shape 39"/>
          <p:cNvSpPr/>
          <p:nvPr/>
        </p:nvSpPr>
        <p:spPr>
          <a:xfrm>
            <a:off x="7863840" y="2066544"/>
            <a:ext cx="914400" cy="256032"/>
          </a:xfrm>
          <a:prstGeom prst="rect">
            <a:avLst/>
          </a:prstGeom>
          <a:solidFill>
            <a:srgbClr val="19202A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4" name="Text 40"/>
          <p:cNvSpPr/>
          <p:nvPr/>
        </p:nvSpPr>
        <p:spPr>
          <a:xfrm>
            <a:off x="7936992" y="2066544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35%</a:t>
            </a:r>
            <a:endParaRPr lang="en-US" sz="1400" dirty="0"/>
          </a:p>
        </p:txBody>
      </p:sp>
      <p:sp>
        <p:nvSpPr>
          <p:cNvPr id="45" name="Shape 41"/>
          <p:cNvSpPr/>
          <p:nvPr/>
        </p:nvSpPr>
        <p:spPr>
          <a:xfrm>
            <a:off x="4828032" y="2359152"/>
            <a:ext cx="2029968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6" name="Text 42"/>
          <p:cNvSpPr/>
          <p:nvPr/>
        </p:nvSpPr>
        <p:spPr>
          <a:xfrm>
            <a:off x="4901184" y="2359152"/>
            <a:ext cx="188366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Nou-înființate</a:t>
            </a:r>
            <a:endParaRPr lang="en-US" sz="1000" dirty="0"/>
          </a:p>
        </p:txBody>
      </p:sp>
      <p:sp>
        <p:nvSpPr>
          <p:cNvPr id="47" name="Shape 43"/>
          <p:cNvSpPr/>
          <p:nvPr/>
        </p:nvSpPr>
        <p:spPr>
          <a:xfrm>
            <a:off x="6912864" y="2359152"/>
            <a:ext cx="914400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8" name="Text 44"/>
          <p:cNvSpPr/>
          <p:nvPr/>
        </p:nvSpPr>
        <p:spPr>
          <a:xfrm>
            <a:off x="6986016" y="2359152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90%</a:t>
            </a:r>
            <a:endParaRPr lang="en-US" sz="1400" dirty="0"/>
          </a:p>
        </p:txBody>
      </p:sp>
      <p:sp>
        <p:nvSpPr>
          <p:cNvPr id="49" name="Shape 45"/>
          <p:cNvSpPr/>
          <p:nvPr/>
        </p:nvSpPr>
        <p:spPr>
          <a:xfrm>
            <a:off x="7863840" y="2359152"/>
            <a:ext cx="914400" cy="25603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0" name="Text 46"/>
          <p:cNvSpPr/>
          <p:nvPr/>
        </p:nvSpPr>
        <p:spPr>
          <a:xfrm>
            <a:off x="7936992" y="2359152"/>
            <a:ext cx="7680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3A148"/>
                </a:solidFill>
              </a:rPr>
              <a:t>70%</a:t>
            </a:r>
            <a:endParaRPr lang="en-US" sz="1400" dirty="0"/>
          </a:p>
        </p:txBody>
      </p:sp>
      <p:sp>
        <p:nvSpPr>
          <p:cNvPr id="51" name="Shape 47"/>
          <p:cNvSpPr/>
          <p:nvPr/>
        </p:nvSpPr>
        <p:spPr>
          <a:xfrm>
            <a:off x="4681728" y="2852928"/>
            <a:ext cx="4187952" cy="1078992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2" name="Shape 48"/>
          <p:cNvSpPr/>
          <p:nvPr/>
        </p:nvSpPr>
        <p:spPr>
          <a:xfrm>
            <a:off x="4681728" y="2852928"/>
            <a:ext cx="4187952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pic>
        <p:nvPicPr>
          <p:cNvPr id="5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2" y="2980944"/>
            <a:ext cx="310896" cy="310896"/>
          </a:xfrm>
          <a:prstGeom prst="rect">
            <a:avLst/>
          </a:prstGeom>
        </p:spPr>
      </p:pic>
      <p:sp>
        <p:nvSpPr>
          <p:cNvPr id="54" name="Text 49"/>
          <p:cNvSpPr/>
          <p:nvPr/>
        </p:nvSpPr>
        <p:spPr>
          <a:xfrm>
            <a:off x="5230368" y="2980944"/>
            <a:ext cx="3474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Durata: Max. 24 luni</a:t>
            </a:r>
            <a:endParaRPr lang="en-US" sz="1300" dirty="0"/>
          </a:p>
        </p:txBody>
      </p:sp>
      <p:sp>
        <p:nvSpPr>
          <p:cNvPr id="55" name="Text 50"/>
          <p:cNvSpPr/>
          <p:nvPr/>
        </p:nvSpPr>
        <p:spPr>
          <a:xfrm>
            <a:off x="4828032" y="3346704"/>
            <a:ext cx="38953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Extensibil cu justificare  ·  Termen final 31.12.2029</a:t>
            </a:r>
            <a:endParaRPr lang="en-US" sz="950" dirty="0"/>
          </a:p>
        </p:txBody>
      </p:sp>
      <p:sp>
        <p:nvSpPr>
          <p:cNvPr id="56" name="Text 51"/>
          <p:cNvSpPr/>
          <p:nvPr/>
        </p:nvSpPr>
        <p:spPr>
          <a:xfrm>
            <a:off x="4828032" y="3621024"/>
            <a:ext cx="389534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Cheltuieli: Personal CDI · Echipamente · Cercetare contractuală · Brevete · Consultanță · Audit · Costuri indirecte 7%</a:t>
            </a:r>
            <a:endParaRPr lang="en-US" sz="850" dirty="0"/>
          </a:p>
        </p:txBody>
      </p:sp>
      <p:sp>
        <p:nvSpPr>
          <p:cNvPr id="57" name="Shape 52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8" name="Shape 53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59" name="Shape 54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60" name="Text 55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61" name="Text 56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3</a:t>
            </a:r>
            <a:endParaRPr lang="en-US" sz="900" dirty="0"/>
          </a:p>
        </p:txBody>
      </p:sp>
      <p:sp>
        <p:nvSpPr>
          <p:cNvPr id="62" name="Shape 57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6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Procesul de Evaluare și Selecție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84048" y="621792"/>
            <a:ext cx="8138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4 etape obligatorii · Prag calitate 70 pct · Prag excelență 92 pct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84048" y="841248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987552"/>
            <a:ext cx="2029968" cy="237744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987552"/>
            <a:ext cx="2029968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65760" y="1078992"/>
            <a:ext cx="365760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262B"/>
                </a:solidFill>
              </a:rPr>
              <a:t>1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115568"/>
            <a:ext cx="320040" cy="3200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65760" y="1517904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Conformitate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Administrativă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65760" y="2029968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65760" y="2103120"/>
            <a:ext cx="1847088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Declarația Unică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Verificare automată MySMIS2021</a:t>
            </a:r>
            <a:endParaRPr lang="en-US" sz="95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1965960"/>
            <a:ext cx="182880" cy="18288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2432304" y="987552"/>
            <a:ext cx="2029968" cy="237744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2432304" y="987552"/>
            <a:ext cx="2029968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2542032" y="1078992"/>
            <a:ext cx="365760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2542032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262B"/>
                </a:solidFill>
              </a:rPr>
              <a:t>2</a:t>
            </a:r>
            <a:endParaRPr lang="en-US" sz="16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1115568"/>
            <a:ext cx="320040" cy="3200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2542032" y="1517904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Evaluare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Tehnică &amp; Financiară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2542032" y="2029968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2542032" y="2103120"/>
            <a:ext cx="1847088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Comisie de evaluatori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Grile de punctaj standardizate</a:t>
            </a:r>
            <a:endParaRPr lang="en-US" sz="950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92" y="1965960"/>
            <a:ext cx="182880" cy="182880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4608576" y="987552"/>
            <a:ext cx="2029968" cy="237744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4" name="Shape 18"/>
          <p:cNvSpPr/>
          <p:nvPr/>
        </p:nvSpPr>
        <p:spPr>
          <a:xfrm>
            <a:off x="4608576" y="987552"/>
            <a:ext cx="2029968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4718304" y="1078992"/>
            <a:ext cx="365760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6" name="Text 20"/>
          <p:cNvSpPr/>
          <p:nvPr/>
        </p:nvSpPr>
        <p:spPr>
          <a:xfrm>
            <a:off x="4718304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262B"/>
                </a:solidFill>
              </a:rPr>
              <a:t>3</a:t>
            </a:r>
            <a:endParaRPr lang="en-US" sz="1600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504" y="1115568"/>
            <a:ext cx="320040" cy="32004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718304" y="1517904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Prag Calitate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&amp; Excelență</a:t>
            </a:r>
            <a:endParaRPr lang="en-US" sz="1100" dirty="0"/>
          </a:p>
        </p:txBody>
      </p:sp>
      <p:sp>
        <p:nvSpPr>
          <p:cNvPr id="29" name="Shape 22"/>
          <p:cNvSpPr/>
          <p:nvPr/>
        </p:nvSpPr>
        <p:spPr>
          <a:xfrm>
            <a:off x="4718304" y="2029968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0" name="Text 23"/>
          <p:cNvSpPr/>
          <p:nvPr/>
        </p:nvSpPr>
        <p:spPr>
          <a:xfrm>
            <a:off x="4718304" y="2103120"/>
            <a:ext cx="1847088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Min. 70 pct. calitate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92 pct. prag excelență</a:t>
            </a:r>
            <a:endParaRPr lang="en-US" sz="950" dirty="0"/>
          </a:p>
        </p:txBody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264" y="1965960"/>
            <a:ext cx="182880" cy="182880"/>
          </a:xfrm>
          <a:prstGeom prst="rect">
            <a:avLst/>
          </a:prstGeom>
        </p:spPr>
      </p:pic>
      <p:sp>
        <p:nvSpPr>
          <p:cNvPr id="32" name="Shape 24"/>
          <p:cNvSpPr/>
          <p:nvPr/>
        </p:nvSpPr>
        <p:spPr>
          <a:xfrm>
            <a:off x="6784848" y="987552"/>
            <a:ext cx="2029968" cy="2377440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3" name="Shape 25"/>
          <p:cNvSpPr/>
          <p:nvPr/>
        </p:nvSpPr>
        <p:spPr>
          <a:xfrm>
            <a:off x="6784848" y="987552"/>
            <a:ext cx="2029968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4" name="Shape 26"/>
          <p:cNvSpPr/>
          <p:nvPr/>
        </p:nvSpPr>
        <p:spPr>
          <a:xfrm>
            <a:off x="6894576" y="1078992"/>
            <a:ext cx="365760" cy="365760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5" name="Text 27"/>
          <p:cNvSpPr/>
          <p:nvPr/>
        </p:nvSpPr>
        <p:spPr>
          <a:xfrm>
            <a:off x="6894576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262B"/>
                </a:solidFill>
              </a:rPr>
              <a:t>4</a:t>
            </a:r>
            <a:endParaRPr lang="en-US" sz="1600" dirty="0"/>
          </a:p>
        </p:txBody>
      </p:sp>
      <p:pic>
        <p:nvPicPr>
          <p:cNvPr id="3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776" y="1115568"/>
            <a:ext cx="320040" cy="320040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6894576" y="1517904"/>
            <a:ext cx="18470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Contractare</a:t>
            </a:r>
            <a:endParaRPr lang="en-US" sz="1100" dirty="0"/>
          </a:p>
        </p:txBody>
      </p:sp>
      <p:sp>
        <p:nvSpPr>
          <p:cNvPr id="38" name="Shape 29"/>
          <p:cNvSpPr/>
          <p:nvPr/>
        </p:nvSpPr>
        <p:spPr>
          <a:xfrm>
            <a:off x="6894576" y="2029968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9" name="Text 30"/>
          <p:cNvSpPr/>
          <p:nvPr/>
        </p:nvSpPr>
        <p:spPr>
          <a:xfrm>
            <a:off x="6894576" y="2103120"/>
            <a:ext cx="1847088" cy="1152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Verificare eligibilitate</a:t>
            </a:r>
            <a:endParaRPr lang="en-US" sz="950" dirty="0"/>
          </a:p>
          <a:p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Semnare electronică contract</a:t>
            </a:r>
            <a:endParaRPr lang="en-US" sz="950" dirty="0"/>
          </a:p>
        </p:txBody>
      </p:sp>
      <p:sp>
        <p:nvSpPr>
          <p:cNvPr id="40" name="Shape 31"/>
          <p:cNvSpPr/>
          <p:nvPr/>
        </p:nvSpPr>
        <p:spPr>
          <a:xfrm>
            <a:off x="274320" y="3529584"/>
            <a:ext cx="4187952" cy="115214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41" name="Shape 32"/>
          <p:cNvSpPr/>
          <p:nvPr/>
        </p:nvSpPr>
        <p:spPr>
          <a:xfrm>
            <a:off x="274320" y="3529584"/>
            <a:ext cx="41879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42" name="Text 33"/>
          <p:cNvSpPr/>
          <p:nvPr/>
        </p:nvSpPr>
        <p:spPr>
          <a:xfrm>
            <a:off x="457200" y="3639312"/>
            <a:ext cx="38587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4E4EA"/>
                </a:solidFill>
              </a:rPr>
              <a:t>PRAG DE CALITATE</a:t>
            </a:r>
            <a:endParaRPr lang="en-US" sz="900" dirty="0"/>
          </a:p>
        </p:txBody>
      </p:sp>
      <p:sp>
        <p:nvSpPr>
          <p:cNvPr id="43" name="Text 34"/>
          <p:cNvSpPr/>
          <p:nvPr/>
        </p:nvSpPr>
        <p:spPr>
          <a:xfrm>
            <a:off x="457200" y="3858768"/>
            <a:ext cx="385876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70 puncte</a:t>
            </a:r>
            <a:endParaRPr lang="en-US" sz="2800" dirty="0"/>
          </a:p>
        </p:txBody>
      </p:sp>
      <p:sp>
        <p:nvSpPr>
          <p:cNvPr id="44" name="Text 35"/>
          <p:cNvSpPr/>
          <p:nvPr/>
        </p:nvSpPr>
        <p:spPr>
          <a:xfrm>
            <a:off x="457200" y="4352544"/>
            <a:ext cx="3858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Proiectele sub 70 pct. se resping automat</a:t>
            </a:r>
            <a:endParaRPr lang="en-US" sz="900" dirty="0"/>
          </a:p>
        </p:txBody>
      </p:sp>
      <p:sp>
        <p:nvSpPr>
          <p:cNvPr id="45" name="Shape 36"/>
          <p:cNvSpPr/>
          <p:nvPr/>
        </p:nvSpPr>
        <p:spPr>
          <a:xfrm>
            <a:off x="4700016" y="3529584"/>
            <a:ext cx="4187952" cy="115214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46" name="Shape 37"/>
          <p:cNvSpPr/>
          <p:nvPr/>
        </p:nvSpPr>
        <p:spPr>
          <a:xfrm>
            <a:off x="4700016" y="3529584"/>
            <a:ext cx="4187952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7" name="Text 38"/>
          <p:cNvSpPr/>
          <p:nvPr/>
        </p:nvSpPr>
        <p:spPr>
          <a:xfrm>
            <a:off x="4882896" y="3639312"/>
            <a:ext cx="38587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D3A148"/>
                </a:solidFill>
              </a:rPr>
              <a:t>PRAG DE EXCELENȚĂ</a:t>
            </a:r>
            <a:endParaRPr lang="en-US" sz="900" dirty="0"/>
          </a:p>
        </p:txBody>
      </p:sp>
      <p:sp>
        <p:nvSpPr>
          <p:cNvPr id="48" name="Text 39"/>
          <p:cNvSpPr/>
          <p:nvPr/>
        </p:nvSpPr>
        <p:spPr>
          <a:xfrm>
            <a:off x="4882896" y="3858768"/>
            <a:ext cx="385876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92 puncte</a:t>
            </a:r>
            <a:endParaRPr lang="en-US" sz="2800" dirty="0"/>
          </a:p>
        </p:txBody>
      </p:sp>
      <p:sp>
        <p:nvSpPr>
          <p:cNvPr id="49" name="Text 40"/>
          <p:cNvSpPr/>
          <p:nvPr/>
        </p:nvSpPr>
        <p:spPr>
          <a:xfrm>
            <a:off x="4882896" y="4352544"/>
            <a:ext cx="3858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Contractare directă, fără așteptarea contestațiilor</a:t>
            </a:r>
            <a:endParaRPr lang="en-US" sz="900" dirty="0"/>
          </a:p>
        </p:txBody>
      </p:sp>
      <p:sp>
        <p:nvSpPr>
          <p:cNvPr id="50" name="Shape 41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1" name="Shape 42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52" name="Shape 43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3" name="Text 44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54" name="Text 45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4</a:t>
            </a:r>
            <a:endParaRPr lang="en-US" sz="900" dirty="0"/>
          </a:p>
        </p:txBody>
      </p:sp>
      <p:sp>
        <p:nvSpPr>
          <p:cNvPr id="55" name="Shape 46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5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Serviciile M2M Solutions — De la Idee la Finanțare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84048" y="621792"/>
            <a:ext cx="8138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Pachet integrat care acoperă toate etapele necesare obținerii finanțării PoCIDIF 2.1, de la eligibilitate până la depunere.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84048" y="841248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987552"/>
            <a:ext cx="20299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65760" y="1078992"/>
            <a:ext cx="365760" cy="36576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E262B"/>
                </a:solidFill>
              </a:rPr>
              <a:t>EI</a:t>
            </a:r>
            <a:endParaRPr lang="en-US" sz="9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115568"/>
            <a:ext cx="310896" cy="31089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65760" y="1517904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Eligibilitate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&amp; Structurare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65760" y="1993392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65760" y="2066544"/>
            <a:ext cx="1874520" cy="168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C4E4EA"/>
                </a:solidFill>
              </a:rPr>
              <a:t>Analiză eligibilitate solicitant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Verificare CAEN eligibil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Structurare proiect CDI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Definire WP-uri și buget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365760" y="3822192"/>
            <a:ext cx="182880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02336" y="3822192"/>
            <a:ext cx="1755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Etapa de pregătire</a:t>
            </a:r>
            <a:endParaRPr lang="en-US" sz="900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2779776"/>
            <a:ext cx="164592" cy="164592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2432304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2432304" y="987552"/>
            <a:ext cx="20299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2542032" y="1078992"/>
            <a:ext cx="365760" cy="365760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542032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E262B"/>
                </a:solidFill>
              </a:rPr>
              <a:t>EII</a:t>
            </a:r>
            <a:endParaRPr lang="en-US" sz="900" dirty="0"/>
          </a:p>
        </p:txBody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1115568"/>
            <a:ext cx="310896" cy="310896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2542032" y="1517904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Documentație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Tehnică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2542032" y="1993392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2542032" y="2066544"/>
            <a:ext cx="1874520" cy="168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C4E4EA"/>
                </a:solidFill>
              </a:rPr>
              <a:t>Raport de Inovare (Draft)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Raport TRL (Draft)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Validare experți independenți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Structurare echipă proiect</a:t>
            </a:r>
            <a:endParaRPr lang="en-US" sz="950" dirty="0"/>
          </a:p>
        </p:txBody>
      </p:sp>
      <p:sp>
        <p:nvSpPr>
          <p:cNvPr id="24" name="Shape 19"/>
          <p:cNvSpPr/>
          <p:nvPr/>
        </p:nvSpPr>
        <p:spPr>
          <a:xfrm>
            <a:off x="2542032" y="3822192"/>
            <a:ext cx="182880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2578608" y="3822192"/>
            <a:ext cx="1755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Condiție eliminatorie</a:t>
            </a:r>
            <a:endParaRPr lang="en-US" sz="900" dirty="0"/>
          </a:p>
        </p:txBody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92" y="2779776"/>
            <a:ext cx="164592" cy="164592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4608576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4608576" y="987552"/>
            <a:ext cx="2029968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4718304" y="1078992"/>
            <a:ext cx="365760" cy="365760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0" name="Text 24"/>
          <p:cNvSpPr/>
          <p:nvPr/>
        </p:nvSpPr>
        <p:spPr>
          <a:xfrm>
            <a:off x="4718304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E262B"/>
                </a:solidFill>
              </a:rPr>
              <a:t>EIII</a:t>
            </a:r>
            <a:endParaRPr lang="en-US" sz="900" dirty="0"/>
          </a:p>
        </p:txBody>
      </p:sp>
      <p:pic>
        <p:nvPicPr>
          <p:cNvPr id="3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504" y="1115568"/>
            <a:ext cx="310896" cy="310896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718304" y="1517904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Cerere de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Finanțare</a:t>
            </a:r>
            <a:endParaRPr lang="en-US" sz="1100" dirty="0"/>
          </a:p>
        </p:txBody>
      </p:sp>
      <p:sp>
        <p:nvSpPr>
          <p:cNvPr id="33" name="Shape 26"/>
          <p:cNvSpPr/>
          <p:nvPr/>
        </p:nvSpPr>
        <p:spPr>
          <a:xfrm>
            <a:off x="4718304" y="1993392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4" name="Text 27"/>
          <p:cNvSpPr/>
          <p:nvPr/>
        </p:nvSpPr>
        <p:spPr>
          <a:xfrm>
            <a:off x="4718304" y="2066544"/>
            <a:ext cx="1874520" cy="168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D3A148"/>
                </a:solidFill>
              </a:rPr>
              <a:t>Scrierea cererii de finanțare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Plan de afaceri (Anexa 4)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Pregătire dosar complet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Depunere MySMIS2021</a:t>
            </a:r>
            <a:endParaRPr lang="en-US" sz="950" dirty="0"/>
          </a:p>
        </p:txBody>
      </p:sp>
      <p:sp>
        <p:nvSpPr>
          <p:cNvPr id="35" name="Shape 28"/>
          <p:cNvSpPr/>
          <p:nvPr/>
        </p:nvSpPr>
        <p:spPr>
          <a:xfrm>
            <a:off x="4718304" y="3822192"/>
            <a:ext cx="182880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6" name="Text 29"/>
          <p:cNvSpPr/>
          <p:nvPr/>
        </p:nvSpPr>
        <p:spPr>
          <a:xfrm>
            <a:off x="4754880" y="3822192"/>
            <a:ext cx="1755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D3A148"/>
                </a:solidFill>
              </a:rPr>
              <a:t>Etapa II (3F Consulting)</a:t>
            </a:r>
            <a:endParaRPr lang="en-US" sz="900" dirty="0"/>
          </a:p>
        </p:txBody>
      </p:sp>
      <p:pic>
        <p:nvPicPr>
          <p:cNvPr id="3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264" y="2779776"/>
            <a:ext cx="164592" cy="164592"/>
          </a:xfrm>
          <a:prstGeom prst="rect">
            <a:avLst/>
          </a:prstGeom>
        </p:spPr>
      </p:pic>
      <p:sp>
        <p:nvSpPr>
          <p:cNvPr id="38" name="Shape 30"/>
          <p:cNvSpPr/>
          <p:nvPr/>
        </p:nvSpPr>
        <p:spPr>
          <a:xfrm>
            <a:off x="6784848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9" name="Shape 31"/>
          <p:cNvSpPr/>
          <p:nvPr/>
        </p:nvSpPr>
        <p:spPr>
          <a:xfrm>
            <a:off x="6784848" y="987552"/>
            <a:ext cx="2029968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0" name="Shape 32"/>
          <p:cNvSpPr/>
          <p:nvPr/>
        </p:nvSpPr>
        <p:spPr>
          <a:xfrm>
            <a:off x="6894576" y="1078992"/>
            <a:ext cx="365760" cy="365760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1" name="Text 33"/>
          <p:cNvSpPr/>
          <p:nvPr/>
        </p:nvSpPr>
        <p:spPr>
          <a:xfrm>
            <a:off x="6894576" y="107899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E262B"/>
                </a:solidFill>
              </a:rPr>
              <a:t>EIV</a:t>
            </a:r>
            <a:endParaRPr lang="en-US" sz="900" dirty="0"/>
          </a:p>
        </p:txBody>
      </p:sp>
      <p:pic>
        <p:nvPicPr>
          <p:cNvPr id="4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776" y="1115568"/>
            <a:ext cx="310896" cy="310896"/>
          </a:xfrm>
          <a:prstGeom prst="rect">
            <a:avLst/>
          </a:prstGeom>
        </p:spPr>
      </p:pic>
      <p:sp>
        <p:nvSpPr>
          <p:cNvPr id="43" name="Text 34"/>
          <p:cNvSpPr/>
          <p:nvPr/>
        </p:nvSpPr>
        <p:spPr>
          <a:xfrm>
            <a:off x="6894576" y="1517904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Contractare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&amp; Start</a:t>
            </a:r>
            <a:endParaRPr lang="en-US" sz="1100" dirty="0"/>
          </a:p>
        </p:txBody>
      </p:sp>
      <p:sp>
        <p:nvSpPr>
          <p:cNvPr id="44" name="Shape 35"/>
          <p:cNvSpPr/>
          <p:nvPr/>
        </p:nvSpPr>
        <p:spPr>
          <a:xfrm>
            <a:off x="6894576" y="1993392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5" name="Text 36"/>
          <p:cNvSpPr/>
          <p:nvPr/>
        </p:nvSpPr>
        <p:spPr>
          <a:xfrm>
            <a:off x="6894576" y="2066544"/>
            <a:ext cx="1874520" cy="168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D3A148"/>
                </a:solidFill>
              </a:rPr>
              <a:t>Suport clarificări evaluare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Relație autoritate finanțatoare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Contractare proiect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Kickoff implementare</a:t>
            </a:r>
            <a:endParaRPr lang="en-US" sz="950" dirty="0"/>
          </a:p>
        </p:txBody>
      </p:sp>
      <p:sp>
        <p:nvSpPr>
          <p:cNvPr id="46" name="Shape 37"/>
          <p:cNvSpPr/>
          <p:nvPr/>
        </p:nvSpPr>
        <p:spPr>
          <a:xfrm>
            <a:off x="6894576" y="3822192"/>
            <a:ext cx="182880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7" name="Text 38"/>
          <p:cNvSpPr/>
          <p:nvPr/>
        </p:nvSpPr>
        <p:spPr>
          <a:xfrm>
            <a:off x="6931152" y="3822192"/>
            <a:ext cx="17556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D3A148"/>
                </a:solidFill>
              </a:rPr>
              <a:t>Obiectiv final</a:t>
            </a:r>
            <a:endParaRPr lang="en-US" sz="900" dirty="0"/>
          </a:p>
        </p:txBody>
      </p:sp>
      <p:sp>
        <p:nvSpPr>
          <p:cNvPr id="48" name="Shape 39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9" name="Shape 40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50" name="Shape 41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1" name="Text 42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52" name="Text 43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5</a:t>
            </a:r>
            <a:endParaRPr lang="en-US" sz="900" dirty="0"/>
          </a:p>
        </p:txBody>
      </p:sp>
      <p:sp>
        <p:nvSpPr>
          <p:cNvPr id="53" name="Shape 44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5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Ce dezvoltăm în cadrul proiectului — Activitate CDI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84048" y="621792"/>
            <a:ext cx="8138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C2C6"/>
                </a:solidFill>
              </a:rPr>
              <a:t>Activitățile de cercetare, proiectare și dezvoltare software executate de M2M Solutions ca parte a proiectului finanțat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84048" y="841248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56032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987552"/>
            <a:ext cx="20299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65760" y="1078992"/>
            <a:ext cx="347472" cy="3474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0789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E262B"/>
                </a:solidFill>
              </a:rPr>
              <a:t>1</a:t>
            </a:r>
            <a:endParaRPr lang="en-US" sz="15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672" y="1115568"/>
            <a:ext cx="310896" cy="31089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365760" y="1499616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Analiză &amp;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Proiectare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65760" y="1975104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65760" y="2048256"/>
            <a:ext cx="18745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b="1" dirty="0">
                <a:solidFill>
                  <a:srgbClr val="C4E4EA"/>
                </a:solidFill>
              </a:rPr>
              <a:t>Analiză cerințe funcționale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Definire concept produs / prototip software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Proiectare — design sistem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Personalizare la începutul fazei de proiectare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Proiectare structuri baze de date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Proiectare procese de transformare și preluare informații</a:t>
            </a:r>
            <a:endParaRPr lang="en-US" sz="920" dirty="0"/>
          </a:p>
        </p:txBody>
      </p:sp>
      <p:sp>
        <p:nvSpPr>
          <p:cNvPr id="13" name="Shape 10"/>
          <p:cNvSpPr/>
          <p:nvPr/>
        </p:nvSpPr>
        <p:spPr>
          <a:xfrm>
            <a:off x="2432304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2432304" y="987552"/>
            <a:ext cx="20299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2542032" y="1078992"/>
            <a:ext cx="347472" cy="3474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542032" y="10789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E262B"/>
                </a:solidFill>
              </a:rPr>
              <a:t>2</a:t>
            </a:r>
            <a:endParaRPr lang="en-US" sz="150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44" y="1115568"/>
            <a:ext cx="310896" cy="310896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2542032" y="1499616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Instalare &amp;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Configurare</a:t>
            </a:r>
            <a:endParaRPr lang="en-US" sz="1100" dirty="0"/>
          </a:p>
        </p:txBody>
      </p:sp>
      <p:sp>
        <p:nvSpPr>
          <p:cNvPr id="19" name="Shape 15"/>
          <p:cNvSpPr/>
          <p:nvPr/>
        </p:nvSpPr>
        <p:spPr>
          <a:xfrm>
            <a:off x="2542032" y="1975104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542032" y="2048256"/>
            <a:ext cx="18745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b="1" dirty="0">
                <a:solidFill>
                  <a:srgbClr val="C4E4EA"/>
                </a:solidFill>
              </a:rPr>
              <a:t>Instalarea și configurarea software-ului de bază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Instalarea și configurarea infrastructurii de calcul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Implementarea structurilor de baze de date și stocare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Punerea în funcțiune a infrastructurii de procesare</a:t>
            </a:r>
            <a:endParaRPr lang="en-US" sz="920" dirty="0"/>
          </a:p>
        </p:txBody>
      </p:sp>
      <p:sp>
        <p:nvSpPr>
          <p:cNvPr id="21" name="Shape 17"/>
          <p:cNvSpPr/>
          <p:nvPr/>
        </p:nvSpPr>
        <p:spPr>
          <a:xfrm>
            <a:off x="4608576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4608576" y="987552"/>
            <a:ext cx="2029968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4718304" y="1078992"/>
            <a:ext cx="347472" cy="347472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4718304" y="10789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E262B"/>
                </a:solidFill>
              </a:rPr>
              <a:t>3</a:t>
            </a:r>
            <a:endParaRPr lang="en-US" sz="1500" dirty="0"/>
          </a:p>
        </p:txBody>
      </p:sp>
      <p:pic>
        <p:nvPicPr>
          <p:cNvPr id="2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6" y="1115568"/>
            <a:ext cx="310896" cy="310896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4718304" y="1499616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Programare &amp;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Testare</a:t>
            </a:r>
            <a:endParaRPr lang="en-US" sz="1100" dirty="0"/>
          </a:p>
        </p:txBody>
      </p:sp>
      <p:sp>
        <p:nvSpPr>
          <p:cNvPr id="27" name="Shape 22"/>
          <p:cNvSpPr/>
          <p:nvPr/>
        </p:nvSpPr>
        <p:spPr>
          <a:xfrm>
            <a:off x="4718304" y="1975104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4718304" y="2048256"/>
            <a:ext cx="18745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b="1" dirty="0">
                <a:solidFill>
                  <a:srgbClr val="C4E4EA"/>
                </a:solidFill>
              </a:rPr>
              <a:t>Programare (Dezvoltare) și testare unitară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Testarea funcționalităților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Testarea de integrare a funcționalităților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Punerea în funcțiune și implementarea prototipului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Livrare, acceptanță, instalare în producție</a:t>
            </a:r>
            <a:endParaRPr lang="en-US" sz="920" dirty="0"/>
          </a:p>
        </p:txBody>
      </p:sp>
      <p:sp>
        <p:nvSpPr>
          <p:cNvPr id="29" name="Shape 24"/>
          <p:cNvSpPr/>
          <p:nvPr/>
        </p:nvSpPr>
        <p:spPr>
          <a:xfrm>
            <a:off x="6784848" y="987552"/>
            <a:ext cx="2029968" cy="3621024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30" name="Shape 25"/>
          <p:cNvSpPr/>
          <p:nvPr/>
        </p:nvSpPr>
        <p:spPr>
          <a:xfrm>
            <a:off x="6784848" y="987552"/>
            <a:ext cx="2029968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1" name="Shape 26"/>
          <p:cNvSpPr/>
          <p:nvPr/>
        </p:nvSpPr>
        <p:spPr>
          <a:xfrm>
            <a:off x="6894576" y="1078992"/>
            <a:ext cx="347472" cy="347472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6894576" y="107899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E262B"/>
                </a:solidFill>
              </a:rPr>
              <a:t>4</a:t>
            </a:r>
            <a:endParaRPr lang="en-US" sz="1500" dirty="0"/>
          </a:p>
        </p:txBody>
      </p:sp>
      <p:pic>
        <p:nvPicPr>
          <p:cNvPr id="3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88" y="1115568"/>
            <a:ext cx="310896" cy="310896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6894576" y="1499616"/>
            <a:ext cx="18470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Operaționalizare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&amp; Mentenanță</a:t>
            </a:r>
            <a:endParaRPr lang="en-US" sz="1100" dirty="0"/>
          </a:p>
        </p:txBody>
      </p:sp>
      <p:sp>
        <p:nvSpPr>
          <p:cNvPr id="35" name="Shape 29"/>
          <p:cNvSpPr/>
          <p:nvPr/>
        </p:nvSpPr>
        <p:spPr>
          <a:xfrm>
            <a:off x="6894576" y="1975104"/>
            <a:ext cx="182880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6" name="Text 30"/>
          <p:cNvSpPr/>
          <p:nvPr/>
        </p:nvSpPr>
        <p:spPr>
          <a:xfrm>
            <a:off x="6894576" y="2048256"/>
            <a:ext cx="187452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b="1" dirty="0">
                <a:solidFill>
                  <a:srgbClr val="D3A148"/>
                </a:solidFill>
              </a:rPr>
              <a:t>Instruirea personalului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Management de proiect și coordonare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Mentenanță și suport tehnic pentru modulele dezvoltate</a:t>
            </a:r>
            <a:endParaRPr lang="en-US" sz="92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20" dirty="0">
                <a:solidFill>
                  <a:srgbClr val="B8C2C6"/>
                </a:solidFill>
              </a:rPr>
              <a:t>Suport post-implementare</a:t>
            </a:r>
            <a:endParaRPr lang="en-US" sz="920" dirty="0"/>
          </a:p>
        </p:txBody>
      </p:sp>
      <p:sp>
        <p:nvSpPr>
          <p:cNvPr id="37" name="Shape 31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38" name="Shape 32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39" name="Shape 33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0" name="Text 34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41" name="Text 35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6</a:t>
            </a:r>
            <a:endParaRPr lang="en-US" sz="900" dirty="0"/>
          </a:p>
        </p:txBody>
      </p:sp>
      <p:sp>
        <p:nvSpPr>
          <p:cNvPr id="42" name="Shape 36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4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Etapa I  —  Eligibilitate, CAEN &amp; Structurare Proiect CDI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56032" y="896112"/>
            <a:ext cx="28163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56032" y="896112"/>
            <a:ext cx="28163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005840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04672" y="1005840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4E4EA"/>
                </a:solidFill>
              </a:rPr>
              <a:t>Eligibilitate Solicitant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02336" y="1371600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2336" y="1444752"/>
            <a:ext cx="2606040" cy="2322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C4E4EA"/>
                </a:solidFill>
              </a:rPr>
              <a:t>Verificare IMM inovator PoCIDIF (micro/mică/mijlocie)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Analiză vechime, structură juridică, lipsă distribuire profit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Verificare CAEN eligibil: 6290/6210/5829/6220/6310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Evaluare riscuri fuziuni artificiale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Confirmare activitate economică reală și continuitate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402336" y="3822192"/>
            <a:ext cx="256032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57200" y="3822192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C4E4EA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Notă de eligibilitate juridico-economică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3246120" y="896112"/>
            <a:ext cx="28163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246120" y="896112"/>
            <a:ext cx="28163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4" y="1005840"/>
            <a:ext cx="310896" cy="310896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794760" y="1005840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4E4EA"/>
                </a:solidFill>
              </a:rPr>
              <a:t>Domeniu CAEN &amp; Locație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3392424" y="1371600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3392424" y="1444752"/>
            <a:ext cx="2606040" cy="2322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C4E4EA"/>
                </a:solidFill>
              </a:rPr>
              <a:t>Verificare eligibilitate domeniu TIC raportat la activitate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Analiză concordanță proiect – cod CAEN eligibil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Recomandări autorizare CAEN la locația de implementare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Verificare locație de implementare (LDR / MDR)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3392424" y="3822192"/>
            <a:ext cx="256032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447288" y="3822192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C4E4EA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Notă de conformitate CAEN și activitate</a:t>
            </a:r>
            <a:endParaRPr lang="en-US" sz="850" dirty="0"/>
          </a:p>
        </p:txBody>
      </p:sp>
      <p:sp>
        <p:nvSpPr>
          <p:cNvPr id="20" name="Shape 16"/>
          <p:cNvSpPr/>
          <p:nvPr/>
        </p:nvSpPr>
        <p:spPr>
          <a:xfrm>
            <a:off x="6236208" y="896112"/>
            <a:ext cx="28163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6236208" y="896112"/>
            <a:ext cx="2816352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12" y="1005840"/>
            <a:ext cx="310896" cy="310896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784848" y="1005840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D3A148"/>
                </a:solidFill>
              </a:rPr>
              <a:t>Structurare Proiect CDI</a:t>
            </a:r>
            <a:endParaRPr lang="en-US" sz="1200" dirty="0"/>
          </a:p>
        </p:txBody>
      </p:sp>
      <p:sp>
        <p:nvSpPr>
          <p:cNvPr id="24" name="Shape 19"/>
          <p:cNvSpPr/>
          <p:nvPr/>
        </p:nvSpPr>
        <p:spPr>
          <a:xfrm>
            <a:off x="6382512" y="1371600"/>
            <a:ext cx="2560320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6382512" y="1444752"/>
            <a:ext cx="2606040" cy="2322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D3A148"/>
                </a:solidFill>
              </a:rPr>
              <a:t>Definire obiective CDI (faze de inovare S1, S2, P1, P2)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Delimitare WP-uri: cercetare industrială &amp; dezv. experimentală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Excludere activități neeligibile (hardware-only, marketing)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Indicatori (RCR03) și buget cu ≥ 50% CDI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B8C2C6"/>
                </a:solidFill>
              </a:rPr>
              <a:t>Validare conformitate subdomeniile SNCISI 2021-2027</a:t>
            </a:r>
            <a:endParaRPr lang="en-US" sz="950" dirty="0"/>
          </a:p>
        </p:txBody>
      </p:sp>
      <p:sp>
        <p:nvSpPr>
          <p:cNvPr id="26" name="Shape 21"/>
          <p:cNvSpPr/>
          <p:nvPr/>
        </p:nvSpPr>
        <p:spPr>
          <a:xfrm>
            <a:off x="6382512" y="3822192"/>
            <a:ext cx="2560320" cy="640080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437376" y="3822192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Livrabil: 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Structură proiect eligibil PoCIDIF</a:t>
            </a:r>
            <a:endParaRPr lang="en-US" sz="850" dirty="0"/>
          </a:p>
        </p:txBody>
      </p:sp>
      <p:sp>
        <p:nvSpPr>
          <p:cNvPr id="28" name="Shape 23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29" name="Shape 24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30" name="Shape 25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1" name="Text 26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32" name="Text 27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7</a:t>
            </a:r>
            <a:endParaRPr lang="en-US" sz="900" dirty="0"/>
          </a:p>
        </p:txBody>
      </p:sp>
      <p:sp>
        <p:nvSpPr>
          <p:cNvPr id="33" name="Shape 28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3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Etapa I  —  Raport de Inovare &amp; Raport TRL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56032" y="896112"/>
            <a:ext cx="41879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56032" y="896112"/>
            <a:ext cx="41879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02336" y="896112"/>
            <a:ext cx="1920240" cy="292608"/>
          </a:xfrm>
          <a:prstGeom prst="rect">
            <a:avLst/>
          </a:prstGeom>
          <a:solidFill>
            <a:srgbClr val="CC2200"/>
          </a:solidFill>
          <a:ln w="12700">
            <a:solidFill>
              <a:srgbClr val="CC22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02336" y="896112"/>
            <a:ext cx="1920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⚠  CONDIȚIE ELIMINATORIE</a:t>
            </a:r>
            <a:endParaRPr lang="en-US" sz="8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298448"/>
            <a:ext cx="329184" cy="3291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22960" y="1298448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Raport de Inovare (Draft)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02336" y="1682496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02336" y="1755648"/>
            <a:ext cx="3895344" cy="2121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b="1" dirty="0">
                <a:solidFill>
                  <a:srgbClr val="C4E4EA"/>
                </a:solidFill>
              </a:rPr>
              <a:t>Redactare draft conform cerințelor PoCIDIF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B8C2C6"/>
                </a:solidFill>
              </a:rPr>
              <a:t>Demonstrare caracter inovativ al soluției propuse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B8C2C6"/>
                </a:solidFill>
              </a:rPr>
              <a:t>Benchmarking documentat față de soluții europene existente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B8C2C6"/>
                </a:solidFill>
              </a:rPr>
              <a:t>Fundamentare încadrare CDI și subdomeniu SNCISI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B8C2C6"/>
                </a:solidFill>
              </a:rPr>
              <a:t>Corelare cu structura proiectului și grila ETF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B8C2C6"/>
                </a:solidFill>
              </a:rPr>
              <a:t>Demonstrare noutate față de state-of-the-art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402336" y="3931920"/>
            <a:ext cx="389534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C4E4EA"/>
                </a:solidFill>
              </a:rPr>
              <a:t>Validare: </a:t>
            </a:r>
            <a:pPr indent="0" marL="0">
              <a:buNone/>
            </a:pPr>
            <a:r>
              <a:rPr lang="en-US" sz="950" dirty="0">
                <a:solidFill>
                  <a:srgbClr val="B8C2C6"/>
                </a:solidFill>
              </a:rPr>
              <a:t>Experți independenți calificați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402336" y="4224528"/>
            <a:ext cx="3895344" cy="329184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7200" y="4224528"/>
            <a:ext cx="37490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Livrabil: Raport de Inovare (Draft) + Confirmare expert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4700016" y="896112"/>
            <a:ext cx="41879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700016" y="896112"/>
            <a:ext cx="4187952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298448"/>
            <a:ext cx="329184" cy="329184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266944" y="1298448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Raport TRL (Draft)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4846320" y="1682496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846320" y="1773936"/>
            <a:ext cx="389534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4E4EA"/>
                </a:solidFill>
              </a:rPr>
              <a:t>Traiectoria TRL a proiectului: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4846320" y="2084832"/>
            <a:ext cx="3895344" cy="56692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4846320" y="2084832"/>
            <a:ext cx="777240" cy="56692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4846320" y="2084832"/>
            <a:ext cx="777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E262B"/>
                </a:solidFill>
              </a:rPr>
              <a:t>TRL 1–4</a:t>
            </a:r>
            <a:endParaRPr lang="en-US" sz="1000" dirty="0"/>
          </a:p>
        </p:txBody>
      </p:sp>
      <p:sp>
        <p:nvSpPr>
          <p:cNvPr id="24" name="Text 20"/>
          <p:cNvSpPr/>
          <p:nvPr/>
        </p:nvSpPr>
        <p:spPr>
          <a:xfrm>
            <a:off x="5687568" y="2121408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B8C2C6"/>
                </a:solidFill>
              </a:rPr>
              <a:t>Cercetare fundamentală</a:t>
            </a:r>
            <a:endParaRPr lang="en-US" sz="900" dirty="0"/>
          </a:p>
          <a:p>
            <a:pPr indent="0" marL="0">
              <a:buNone/>
            </a:pPr>
            <a:r>
              <a:rPr lang="en-US" sz="900" b="1" dirty="0">
                <a:solidFill>
                  <a:srgbClr val="B8C2C6"/>
                </a:solidFill>
              </a:rPr>
              <a:t>&amp; aplicată</a:t>
            </a:r>
            <a:endParaRPr lang="en-US" sz="900" dirty="0"/>
          </a:p>
        </p:txBody>
      </p:sp>
      <p:sp>
        <p:nvSpPr>
          <p:cNvPr id="25" name="Text 21"/>
          <p:cNvSpPr/>
          <p:nvPr/>
        </p:nvSpPr>
        <p:spPr>
          <a:xfrm>
            <a:off x="7132320" y="2121408"/>
            <a:ext cx="150876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B8C2C6"/>
                </a:solidFill>
              </a:rPr>
              <a:t>Faza pre-competitivă. Nu e eligibilă ca punct de plecare.</a:t>
            </a:r>
            <a:endParaRPr lang="en-US" sz="800" dirty="0"/>
          </a:p>
        </p:txBody>
      </p:sp>
      <p:sp>
        <p:nvSpPr>
          <p:cNvPr id="26" name="Shape 22"/>
          <p:cNvSpPr/>
          <p:nvPr/>
        </p:nvSpPr>
        <p:spPr>
          <a:xfrm>
            <a:off x="4846320" y="2743200"/>
            <a:ext cx="3895344" cy="566928"/>
          </a:xfrm>
          <a:prstGeom prst="rect">
            <a:avLst/>
          </a:prstGeom>
          <a:solidFill>
            <a:srgbClr val="252C34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4846320" y="2743200"/>
            <a:ext cx="777240" cy="56692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4846320" y="2743200"/>
            <a:ext cx="777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E262B"/>
                </a:solidFill>
              </a:rPr>
              <a:t>TRL 5–6</a:t>
            </a:r>
            <a:endParaRPr lang="en-US" sz="1000" dirty="0"/>
          </a:p>
        </p:txBody>
      </p:sp>
      <p:sp>
        <p:nvSpPr>
          <p:cNvPr id="29" name="Text 25"/>
          <p:cNvSpPr/>
          <p:nvPr/>
        </p:nvSpPr>
        <p:spPr>
          <a:xfrm>
            <a:off x="5687568" y="2779776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Punct de plecare eligibil</a:t>
            </a:r>
            <a:endParaRPr lang="en-US" sz="900" dirty="0"/>
          </a:p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(TRL inițial)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7132320" y="2779776"/>
            <a:ext cx="150876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B8C2C6"/>
                </a:solidFill>
              </a:rPr>
              <a:t>Soluție demonstrată în laborator sau mediu relevant.</a:t>
            </a:r>
            <a:endParaRPr lang="en-US" sz="800" dirty="0"/>
          </a:p>
        </p:txBody>
      </p:sp>
      <p:sp>
        <p:nvSpPr>
          <p:cNvPr id="31" name="Shape 27"/>
          <p:cNvSpPr/>
          <p:nvPr/>
        </p:nvSpPr>
        <p:spPr>
          <a:xfrm>
            <a:off x="4846320" y="3401568"/>
            <a:ext cx="3895344" cy="566928"/>
          </a:xfrm>
          <a:prstGeom prst="rect">
            <a:avLst/>
          </a:prstGeom>
          <a:solidFill>
            <a:srgbClr val="252C34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2" name="Shape 28"/>
          <p:cNvSpPr/>
          <p:nvPr/>
        </p:nvSpPr>
        <p:spPr>
          <a:xfrm>
            <a:off x="4846320" y="3401568"/>
            <a:ext cx="777240" cy="56692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3" name="Text 29"/>
          <p:cNvSpPr/>
          <p:nvPr/>
        </p:nvSpPr>
        <p:spPr>
          <a:xfrm>
            <a:off x="4846320" y="3401568"/>
            <a:ext cx="777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E262B"/>
                </a:solidFill>
              </a:rPr>
              <a:t>TRL 7</a:t>
            </a:r>
            <a:endParaRPr lang="en-US" sz="1000" dirty="0"/>
          </a:p>
        </p:txBody>
      </p:sp>
      <p:sp>
        <p:nvSpPr>
          <p:cNvPr id="34" name="Text 30"/>
          <p:cNvSpPr/>
          <p:nvPr/>
        </p:nvSpPr>
        <p:spPr>
          <a:xfrm>
            <a:off x="5687568" y="3438144"/>
            <a:ext cx="13716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Obiectiv proiect</a:t>
            </a:r>
            <a:endParaRPr lang="en-US" sz="900" dirty="0"/>
          </a:p>
          <a:p>
            <a:pPr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(minim cerut)</a:t>
            </a:r>
            <a:endParaRPr lang="en-US" sz="900" dirty="0"/>
          </a:p>
        </p:txBody>
      </p:sp>
      <p:sp>
        <p:nvSpPr>
          <p:cNvPr id="35" name="Text 31"/>
          <p:cNvSpPr/>
          <p:nvPr/>
        </p:nvSpPr>
        <p:spPr>
          <a:xfrm>
            <a:off x="7132320" y="3438144"/>
            <a:ext cx="150876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B8C2C6"/>
                </a:solidFill>
              </a:rPr>
              <a:t>Demonstrare în mediu operațional real.</a:t>
            </a:r>
            <a:endParaRPr lang="en-US" sz="800" dirty="0"/>
          </a:p>
        </p:txBody>
      </p:sp>
      <p:sp>
        <p:nvSpPr>
          <p:cNvPr id="36" name="Text 32"/>
          <p:cNvSpPr/>
          <p:nvPr/>
        </p:nvSpPr>
        <p:spPr>
          <a:xfrm>
            <a:off x="4846320" y="4096512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Conținut: Evaluare TRL inițial  ·  Traiectorie tehnologică  ·  Jaloane măsurabile</a:t>
            </a:r>
            <a:endParaRPr lang="en-US" sz="900" dirty="0"/>
          </a:p>
        </p:txBody>
      </p:sp>
      <p:sp>
        <p:nvSpPr>
          <p:cNvPr id="37" name="Shape 33"/>
          <p:cNvSpPr/>
          <p:nvPr/>
        </p:nvSpPr>
        <p:spPr>
          <a:xfrm>
            <a:off x="4846320" y="4352544"/>
            <a:ext cx="3895344" cy="219456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4901184" y="4352544"/>
            <a:ext cx="3749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Livrabil: Raport TRL (Draft) + jaloane măsurabile</a:t>
            </a:r>
            <a:endParaRPr lang="en-US" sz="900" dirty="0"/>
          </a:p>
        </p:txBody>
      </p:sp>
      <p:sp>
        <p:nvSpPr>
          <p:cNvPr id="39" name="Shape 35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40" name="Shape 36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41" name="Shape 37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2" name="Text 38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43" name="Text 39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8</a:t>
            </a:r>
            <a:endParaRPr lang="en-US" sz="900" dirty="0"/>
          </a:p>
        </p:txBody>
      </p:sp>
      <p:sp>
        <p:nvSpPr>
          <p:cNvPr id="44" name="Shape 40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4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E26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164592"/>
            <a:ext cx="7772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Etapa I  —  Structurare Echipă &amp; Validare Experți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84048" y="713232"/>
            <a:ext cx="837590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56032" y="896112"/>
            <a:ext cx="41879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56032" y="896112"/>
            <a:ext cx="4187952" cy="4114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336" y="1005840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1005840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4E4EA"/>
                </a:solidFill>
              </a:rPr>
              <a:t>Structurare Echipă de Proiect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02336" y="1389888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02336" y="1481328"/>
            <a:ext cx="3895344" cy="566928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02336" y="1481328"/>
            <a:ext cx="41148" cy="56692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12064" y="1517904"/>
            <a:ext cx="2011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Coordonator Tehnic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2743200" y="1517904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1 persoană obligatorie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512064" y="1792224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Calificat în domeniu CDI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402336" y="2176272"/>
            <a:ext cx="3895344" cy="566928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402336" y="2176272"/>
            <a:ext cx="41148" cy="56692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12064" y="2212848"/>
            <a:ext cx="2011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Expert Tehnic (min. ×2)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2743200" y="2212848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Minim 2 experți calificați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512064" y="2487168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Specializare subdomeniu SNCISI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402336" y="2871216"/>
            <a:ext cx="3895344" cy="566928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402336" y="2871216"/>
            <a:ext cx="41148" cy="566928"/>
          </a:xfrm>
          <a:prstGeom prst="rect">
            <a:avLst/>
          </a:prstGeom>
          <a:solidFill>
            <a:srgbClr val="C4E4EA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12064" y="2907792"/>
            <a:ext cx="2011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Formă de contractare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2743200" y="2907792"/>
            <a:ext cx="1463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E4EA"/>
                </a:solidFill>
              </a:rPr>
              <a:t>CIM sau prestări servicii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512064" y="318211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CDI nu poate fi externalizată integral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02336" y="3584448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Activități obligatorii: CDI · Prototip/PoC · Introducere în piață · Management · Audit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402336" y="3858768"/>
            <a:ext cx="3895344" cy="658368"/>
          </a:xfrm>
          <a:prstGeom prst="rect">
            <a:avLst/>
          </a:prstGeom>
          <a:solidFill>
            <a:srgbClr val="2A333D"/>
          </a:solidFill>
          <a:ln w="12700">
            <a:solidFill>
              <a:srgbClr val="C4E4EA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57200" y="3858768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C4E4EA"/>
                </a:solidFill>
              </a:rPr>
              <a:t>Livrabil: Structură echipă și activități eligibile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4700016" y="896112"/>
            <a:ext cx="4187952" cy="3785616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  <a:effectLst>
            <a:outerShdw sx="100000" sy="100000" kx="0" ky="0" algn="bl" rotWithShape="0" blurRad="152400" dist="50800" dir="8700000">
              <a:srgbClr val="000000">
                <a:alpha val="35000"/>
              </a:srgbClr>
            </a:outerShdw>
          </a:effectLst>
        </p:spPr>
      </p:sp>
      <p:sp>
        <p:nvSpPr>
          <p:cNvPr id="28" name="Shape 25"/>
          <p:cNvSpPr/>
          <p:nvPr/>
        </p:nvSpPr>
        <p:spPr>
          <a:xfrm>
            <a:off x="4700016" y="896112"/>
            <a:ext cx="4187952" cy="41148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pic>
        <p:nvPicPr>
          <p:cNvPr id="2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005840"/>
            <a:ext cx="329184" cy="329184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5266944" y="1005840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D3A148"/>
                </a:solidFill>
              </a:rPr>
              <a:t>Validare Experți Independenți</a:t>
            </a:r>
            <a:endParaRPr lang="en-US" sz="1300" dirty="0"/>
          </a:p>
        </p:txBody>
      </p:sp>
      <p:sp>
        <p:nvSpPr>
          <p:cNvPr id="31" name="Shape 27"/>
          <p:cNvSpPr/>
          <p:nvPr/>
        </p:nvSpPr>
        <p:spPr>
          <a:xfrm>
            <a:off x="4846320" y="1389888"/>
            <a:ext cx="3895344" cy="16459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2" name="Shape 28"/>
          <p:cNvSpPr/>
          <p:nvPr/>
        </p:nvSpPr>
        <p:spPr>
          <a:xfrm>
            <a:off x="4846320" y="1481328"/>
            <a:ext cx="3895344" cy="49377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3" name="Shape 29"/>
          <p:cNvSpPr/>
          <p:nvPr/>
        </p:nvSpPr>
        <p:spPr>
          <a:xfrm>
            <a:off x="4846320" y="1481328"/>
            <a:ext cx="41148" cy="493776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4" name="Text 30"/>
          <p:cNvSpPr/>
          <p:nvPr/>
        </p:nvSpPr>
        <p:spPr>
          <a:xfrm>
            <a:off x="4956048" y="1527048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Selecție experți calificați</a:t>
            </a:r>
            <a:endParaRPr lang="en-US" sz="1100" dirty="0"/>
          </a:p>
        </p:txBody>
      </p:sp>
      <p:sp>
        <p:nvSpPr>
          <p:cNvPr id="35" name="Text 31"/>
          <p:cNvSpPr/>
          <p:nvPr/>
        </p:nvSpPr>
        <p:spPr>
          <a:xfrm>
            <a:off x="4956048" y="173736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Cercetători / academicieni cu expertiză în subdomeniu CDI și inovare</a:t>
            </a:r>
            <a:endParaRPr lang="en-US" sz="900" dirty="0"/>
          </a:p>
        </p:txBody>
      </p:sp>
      <p:sp>
        <p:nvSpPr>
          <p:cNvPr id="36" name="Shape 32"/>
          <p:cNvSpPr/>
          <p:nvPr/>
        </p:nvSpPr>
        <p:spPr>
          <a:xfrm>
            <a:off x="4846320" y="2084832"/>
            <a:ext cx="3895344" cy="49377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37" name="Shape 33"/>
          <p:cNvSpPr/>
          <p:nvPr/>
        </p:nvSpPr>
        <p:spPr>
          <a:xfrm>
            <a:off x="4846320" y="2084832"/>
            <a:ext cx="41148" cy="493776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4956048" y="213055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Validarea Raportului de Inovare</a:t>
            </a:r>
            <a:endParaRPr lang="en-US" sz="1100" dirty="0"/>
          </a:p>
        </p:txBody>
      </p:sp>
      <p:sp>
        <p:nvSpPr>
          <p:cNvPr id="39" name="Text 35"/>
          <p:cNvSpPr/>
          <p:nvPr/>
        </p:nvSpPr>
        <p:spPr>
          <a:xfrm>
            <a:off x="4956048" y="2340864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Opinie externă privind caracterul inovativ și benchmarking față de state-of-the-art</a:t>
            </a:r>
            <a:endParaRPr lang="en-US" sz="900" dirty="0"/>
          </a:p>
        </p:txBody>
      </p:sp>
      <p:sp>
        <p:nvSpPr>
          <p:cNvPr id="40" name="Shape 36"/>
          <p:cNvSpPr/>
          <p:nvPr/>
        </p:nvSpPr>
        <p:spPr>
          <a:xfrm>
            <a:off x="4846320" y="2688336"/>
            <a:ext cx="3895344" cy="49377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1" name="Shape 37"/>
          <p:cNvSpPr/>
          <p:nvPr/>
        </p:nvSpPr>
        <p:spPr>
          <a:xfrm>
            <a:off x="4846320" y="2688336"/>
            <a:ext cx="41148" cy="493776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2" name="Text 38"/>
          <p:cNvSpPr/>
          <p:nvPr/>
        </p:nvSpPr>
        <p:spPr>
          <a:xfrm>
            <a:off x="4956048" y="2734056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Validarea Raportului TRL</a:t>
            </a:r>
            <a:endParaRPr lang="en-US" sz="1100" dirty="0"/>
          </a:p>
        </p:txBody>
      </p:sp>
      <p:sp>
        <p:nvSpPr>
          <p:cNvPr id="43" name="Text 39"/>
          <p:cNvSpPr/>
          <p:nvPr/>
        </p:nvSpPr>
        <p:spPr>
          <a:xfrm>
            <a:off x="4956048" y="2944368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Confirmare traiectorie TRL cu jaloane măsurabile și fezabilitate tehnică</a:t>
            </a:r>
            <a:endParaRPr lang="en-US" sz="900" dirty="0"/>
          </a:p>
        </p:txBody>
      </p:sp>
      <p:sp>
        <p:nvSpPr>
          <p:cNvPr id="44" name="Shape 40"/>
          <p:cNvSpPr/>
          <p:nvPr/>
        </p:nvSpPr>
        <p:spPr>
          <a:xfrm>
            <a:off x="4846320" y="3291840"/>
            <a:ext cx="3895344" cy="493776"/>
          </a:xfrm>
          <a:prstGeom prst="rect">
            <a:avLst/>
          </a:prstGeom>
          <a:solidFill>
            <a:srgbClr val="2A333D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45" name="Shape 41"/>
          <p:cNvSpPr/>
          <p:nvPr/>
        </p:nvSpPr>
        <p:spPr>
          <a:xfrm>
            <a:off x="4846320" y="3291840"/>
            <a:ext cx="41148" cy="493776"/>
          </a:xfrm>
          <a:prstGeom prst="rect">
            <a:avLst/>
          </a:prstGeom>
          <a:solidFill>
            <a:srgbClr val="D3A148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6" name="Text 42"/>
          <p:cNvSpPr/>
          <p:nvPr/>
        </p:nvSpPr>
        <p:spPr>
          <a:xfrm>
            <a:off x="4956048" y="333756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D3A148"/>
                </a:solidFill>
              </a:rPr>
              <a:t>Integrare observații</a:t>
            </a:r>
            <a:endParaRPr lang="en-US" sz="1100" dirty="0"/>
          </a:p>
        </p:txBody>
      </p:sp>
      <p:sp>
        <p:nvSpPr>
          <p:cNvPr id="47" name="Text 43"/>
          <p:cNvSpPr/>
          <p:nvPr/>
        </p:nvSpPr>
        <p:spPr>
          <a:xfrm>
            <a:off x="4956048" y="354787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8C2C6"/>
                </a:solidFill>
              </a:rPr>
              <a:t>Documentele finale reflectă toate observațiile experților independenți</a:t>
            </a:r>
            <a:endParaRPr lang="en-US" sz="900" dirty="0"/>
          </a:p>
        </p:txBody>
      </p:sp>
      <p:sp>
        <p:nvSpPr>
          <p:cNvPr id="48" name="Shape 44"/>
          <p:cNvSpPr/>
          <p:nvPr/>
        </p:nvSpPr>
        <p:spPr>
          <a:xfrm>
            <a:off x="4846320" y="3858768"/>
            <a:ext cx="3895344" cy="658368"/>
          </a:xfrm>
          <a:prstGeom prst="rect">
            <a:avLst/>
          </a:prstGeom>
          <a:solidFill>
            <a:srgbClr val="2A333D"/>
          </a:solidFill>
          <a:ln w="12700">
            <a:solidFill>
              <a:srgbClr val="D3A148"/>
            </a:solidFill>
            <a:prstDash val="solid"/>
          </a:ln>
        </p:spPr>
      </p:sp>
      <p:sp>
        <p:nvSpPr>
          <p:cNvPr id="49" name="Text 45"/>
          <p:cNvSpPr/>
          <p:nvPr/>
        </p:nvSpPr>
        <p:spPr>
          <a:xfrm>
            <a:off x="4901184" y="3858768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Livrabil: Confirmări / Opinii experți independenți</a:t>
            </a:r>
            <a:endParaRPr lang="en-US" sz="900" dirty="0"/>
          </a:p>
        </p:txBody>
      </p:sp>
      <p:sp>
        <p:nvSpPr>
          <p:cNvPr id="50" name="Shape 46"/>
          <p:cNvSpPr/>
          <p:nvPr/>
        </p:nvSpPr>
        <p:spPr>
          <a:xfrm>
            <a:off x="0" y="0"/>
            <a:ext cx="9144000" cy="41148"/>
          </a:xfrm>
          <a:prstGeom prst="rect">
            <a:avLst/>
          </a:prstGeom>
          <a:solidFill>
            <a:srgbClr val="B78937"/>
          </a:solidFill>
          <a:ln w="12700">
            <a:solidFill>
              <a:srgbClr val="B78937"/>
            </a:solidFill>
            <a:prstDash val="solid"/>
          </a:ln>
        </p:spPr>
      </p:sp>
      <p:sp>
        <p:nvSpPr>
          <p:cNvPr id="51" name="Shape 47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19202A"/>
          </a:solidFill>
          <a:ln w="12700">
            <a:solidFill>
              <a:srgbClr val="19202A"/>
            </a:solidFill>
            <a:prstDash val="solid"/>
          </a:ln>
        </p:spPr>
      </p:sp>
      <p:sp>
        <p:nvSpPr>
          <p:cNvPr id="52" name="Shape 48"/>
          <p:cNvSpPr/>
          <p:nvPr/>
        </p:nvSpPr>
        <p:spPr>
          <a:xfrm>
            <a:off x="0" y="4773168"/>
            <a:ext cx="9144000" cy="18288"/>
          </a:xfrm>
          <a:prstGeom prst="rect">
            <a:avLst/>
          </a:prstGeom>
          <a:solidFill>
            <a:srgbClr val="303D4B"/>
          </a:solidFill>
          <a:ln w="12700">
            <a:solidFill>
              <a:srgbClr val="303D4B"/>
            </a:solidFill>
            <a:prstDash val="solid"/>
          </a:ln>
        </p:spPr>
      </p:sp>
      <p:sp>
        <p:nvSpPr>
          <p:cNvPr id="53" name="Text 49"/>
          <p:cNvSpPr/>
          <p:nvPr/>
        </p:nvSpPr>
        <p:spPr>
          <a:xfrm>
            <a:off x="320040" y="4782312"/>
            <a:ext cx="7680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D3A148"/>
                </a:solidFill>
              </a:rPr>
              <a:t>M2M Solutions Consulting SRL</a:t>
            </a:r>
            <a:pPr indent="0" marL="0">
              <a:buNone/>
            </a:pPr>
            <a:r>
              <a:rPr lang="en-US" sz="850" dirty="0">
                <a:solidFill>
                  <a:srgbClr val="B8C2C6"/>
                </a:solidFill>
              </a:rPr>
              <a:t>  ·  Servicii de Consultanță PoCIDIF · Acțiunea 2.1</a:t>
            </a:r>
            <a:endParaRPr lang="en-US" sz="850" dirty="0"/>
          </a:p>
        </p:txBody>
      </p:sp>
      <p:sp>
        <p:nvSpPr>
          <p:cNvPr id="54" name="Text 50"/>
          <p:cNvSpPr/>
          <p:nvPr/>
        </p:nvSpPr>
        <p:spPr>
          <a:xfrm>
            <a:off x="8092440" y="4782312"/>
            <a:ext cx="502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D3A148"/>
                </a:solidFill>
              </a:rPr>
              <a:t>9</a:t>
            </a:r>
            <a:endParaRPr lang="en-US" sz="900" dirty="0"/>
          </a:p>
        </p:txBody>
      </p:sp>
      <p:sp>
        <p:nvSpPr>
          <p:cNvPr id="55" name="Shape 51"/>
          <p:cNvSpPr/>
          <p:nvPr/>
        </p:nvSpPr>
        <p:spPr>
          <a:xfrm>
            <a:off x="8275320" y="45720"/>
            <a:ext cx="658368" cy="658368"/>
          </a:xfrm>
          <a:prstGeom prst="rect">
            <a:avLst/>
          </a:prstGeom>
          <a:solidFill>
            <a:srgbClr val="252C34"/>
          </a:solidFill>
          <a:ln w="12700">
            <a:solidFill>
              <a:srgbClr val="303D4B"/>
            </a:solidFill>
            <a:prstDash val="solid"/>
          </a:ln>
        </p:spPr>
      </p:sp>
      <p:pic>
        <p:nvPicPr>
          <p:cNvPr id="5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96" y="64008"/>
            <a:ext cx="585216" cy="585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2026-04-26T12:12:36Z</dcterms:created>
  <dcterms:modified xsi:type="dcterms:W3CDTF">2026-04-26T12:12:36Z</dcterms:modified>
</cp:coreProperties>
</file>